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8288000" cy="10287000"/>
  <p:notesSz cx="6858000" cy="9144000"/>
  <p:embeddedFontLst>
    <p:embeddedFont>
      <p:font typeface="Canva Sans" charset="1" panose="020B0503030501040103"/>
      <p:regular r:id="rId34"/>
    </p:embeddedFont>
    <p:embeddedFont>
      <p:font typeface="Heading Now 91-98 Bold Italics" charset="1" panose="00000800000000000000"/>
      <p:regular r:id="rId35"/>
    </p:embeddedFont>
    <p:embeddedFont>
      <p:font typeface="Heading Now 11-18 Bold Italics" charset="1" panose="00000800000000000000"/>
      <p:regular r:id="rId36"/>
    </p:embeddedFont>
    <p:embeddedFont>
      <p:font typeface="Impact" charset="1" panose="020B0806030902050204"/>
      <p:regular r:id="rId37"/>
    </p:embeddedFont>
    <p:embeddedFont>
      <p:font typeface="Helvetica Now" charset="1" panose="020B0504030202020204"/>
      <p:regular r:id="rId38"/>
    </p:embeddedFont>
    <p:embeddedFont>
      <p:font typeface="Helvetica Now Bold" charset="1" panose="020B0804030202020204"/>
      <p:regular r:id="rId39"/>
    </p:embeddedFont>
    <p:embeddedFont>
      <p:font typeface="Oswald Bold" charset="1" panose="00000800000000000000"/>
      <p:regular r:id="rId40"/>
    </p:embeddedFont>
    <p:embeddedFont>
      <p:font typeface="Canva Sans Bold" charset="1" panose="020B0803030501040103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2" Target="../media/image10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2" Target="../media/image10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2" Target="../media/image10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2" Target="../media/image10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2" Target="../media/image10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2" Target="../media/image10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2" Target="../media/image10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2" Target="../media/image10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2" Target="../media/image10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2" Target="../media/image10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2" Target="../media/image10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14017" y="1559260"/>
            <a:ext cx="20591987" cy="12020572"/>
          </a:xfrm>
          <a:custGeom>
            <a:avLst/>
            <a:gdLst/>
            <a:ahLst/>
            <a:cxnLst/>
            <a:rect r="r" b="b" t="t" l="l"/>
            <a:pathLst>
              <a:path h="12020572" w="20591987">
                <a:moveTo>
                  <a:pt x="0" y="0"/>
                </a:moveTo>
                <a:lnTo>
                  <a:pt x="20591987" y="0"/>
                </a:lnTo>
                <a:lnTo>
                  <a:pt x="20591987" y="12020573"/>
                </a:lnTo>
                <a:lnTo>
                  <a:pt x="0" y="120205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0599" cy="118155"/>
            </a:xfrm>
            <a:custGeom>
              <a:avLst/>
              <a:gdLst/>
              <a:ahLst/>
              <a:cxnLst/>
              <a:rect r="r" b="b" t="t" l="l"/>
              <a:pathLst>
                <a:path h="118155" w="390599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OneP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640449" y="5335586"/>
            <a:ext cx="24629164" cy="5047079"/>
            <a:chOff x="0" y="0"/>
            <a:chExt cx="6486693" cy="13292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486694" cy="1329272"/>
            </a:xfrm>
            <a:custGeom>
              <a:avLst/>
              <a:gdLst/>
              <a:ahLst/>
              <a:cxnLst/>
              <a:rect r="r" b="b" t="t" l="l"/>
              <a:pathLst>
                <a:path h="1329272" w="6486694">
                  <a:moveTo>
                    <a:pt x="0" y="0"/>
                  </a:moveTo>
                  <a:lnTo>
                    <a:pt x="6486694" y="0"/>
                  </a:lnTo>
                  <a:lnTo>
                    <a:pt x="6486694" y="1329272"/>
                  </a:lnTo>
                  <a:lnTo>
                    <a:pt x="0" y="1329272"/>
                  </a:ln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6486693" cy="13673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737536" y="-95665"/>
            <a:ext cx="10037969" cy="10606407"/>
            <a:chOff x="0" y="0"/>
            <a:chExt cx="13383959" cy="14141876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3"/>
            <a:srcRect l="36866" t="0" r="0" b="0"/>
            <a:stretch>
              <a:fillRect/>
            </a:stretch>
          </p:blipFill>
          <p:spPr>
            <a:xfrm flipH="false" flipV="false">
              <a:off x="0" y="0"/>
              <a:ext cx="13383959" cy="14141876"/>
            </a:xfrm>
            <a:prstGeom prst="rect">
              <a:avLst/>
            </a:prstGeom>
          </p:spPr>
        </p:pic>
      </p:grpSp>
      <p:sp>
        <p:nvSpPr>
          <p:cNvPr name="Freeform 11" id="11"/>
          <p:cNvSpPr/>
          <p:nvPr/>
        </p:nvSpPr>
        <p:spPr>
          <a:xfrm flipH="false" flipV="false" rot="0">
            <a:off x="-962369" y="7097924"/>
            <a:ext cx="3931788" cy="3921958"/>
          </a:xfrm>
          <a:custGeom>
            <a:avLst/>
            <a:gdLst/>
            <a:ahLst/>
            <a:cxnLst/>
            <a:rect r="r" b="b" t="t" l="l"/>
            <a:pathLst>
              <a:path h="3921958" w="393178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7392635">
            <a:off x="-3010073" y="-890757"/>
            <a:ext cx="7315200" cy="3201619"/>
          </a:xfrm>
          <a:custGeom>
            <a:avLst/>
            <a:gdLst/>
            <a:ahLst/>
            <a:cxnLst/>
            <a:rect r="r" b="b" t="t" l="l"/>
            <a:pathLst>
              <a:path h="3201619" w="7315200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-5400000">
            <a:off x="13048835" y="2238145"/>
            <a:ext cx="10478330" cy="5810710"/>
          </a:xfrm>
          <a:custGeom>
            <a:avLst/>
            <a:gdLst/>
            <a:ahLst/>
            <a:cxnLst/>
            <a:rect r="r" b="b" t="t" l="l"/>
            <a:pathLst>
              <a:path h="5810710" w="10478330">
                <a:moveTo>
                  <a:pt x="10478330" y="0"/>
                </a:moveTo>
                <a:lnTo>
                  <a:pt x="0" y="0"/>
                </a:lnTo>
                <a:lnTo>
                  <a:pt x="0" y="5810710"/>
                </a:lnTo>
                <a:lnTo>
                  <a:pt x="10478330" y="5810710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444022" y="1408601"/>
            <a:ext cx="8843978" cy="3926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45"/>
              </a:lnSpc>
            </a:pPr>
            <a:r>
              <a:rPr lang="en-US" b="true" sz="10994" i="true" spc="-439">
                <a:solidFill>
                  <a:srgbClr val="418CE3"/>
                </a:solidFill>
                <a:latin typeface="Heading Now 91-98 Bold Italics"/>
                <a:ea typeface="Heading Now 91-98 Bold Italics"/>
                <a:cs typeface="Heading Now 91-98 Bold Italics"/>
                <a:sym typeface="Heading Now 91-98 Bold Italics"/>
              </a:rPr>
              <a:t>HOW TO DEAL WITH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811714" y="5235791"/>
            <a:ext cx="15649812" cy="3823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27"/>
              </a:lnSpc>
            </a:pPr>
            <a:r>
              <a:rPr lang="en-US" b="true" sz="27409" i="true">
                <a:solidFill>
                  <a:srgbClr val="FFFFFF"/>
                </a:solidFill>
                <a:latin typeface="Heading Now 11-18 Bold Italics"/>
                <a:ea typeface="Heading Now 11-18 Bold Italics"/>
                <a:cs typeface="Heading Now 11-18 Bold Italics"/>
                <a:sym typeface="Heading Now 11-18 Bold Italics"/>
              </a:rPr>
              <a:t>COMPETITORS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0599" cy="118155"/>
            </a:xfrm>
            <a:custGeom>
              <a:avLst/>
              <a:gdLst/>
              <a:ahLst/>
              <a:cxnLst/>
              <a:rect r="r" b="b" t="t" l="l"/>
              <a:pathLst>
                <a:path h="118155" w="390599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OneP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094691" y="-162842"/>
            <a:ext cx="22535091" cy="11335124"/>
            <a:chOff x="0" y="0"/>
            <a:chExt cx="5935168" cy="29853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35168" cy="2985383"/>
            </a:xfrm>
            <a:custGeom>
              <a:avLst/>
              <a:gdLst/>
              <a:ahLst/>
              <a:cxnLst/>
              <a:rect r="r" b="b" t="t" l="l"/>
              <a:pathLst>
                <a:path h="2985383" w="5935168">
                  <a:moveTo>
                    <a:pt x="0" y="0"/>
                  </a:moveTo>
                  <a:lnTo>
                    <a:pt x="5935168" y="0"/>
                  </a:lnTo>
                  <a:lnTo>
                    <a:pt x="5935168" y="2985383"/>
                  </a:lnTo>
                  <a:lnTo>
                    <a:pt x="0" y="2985383"/>
                  </a:lnTo>
                  <a:close/>
                </a:path>
              </a:pathLst>
            </a:custGeom>
            <a:solidFill>
              <a:srgbClr val="428CE2">
                <a:alpha val="7843"/>
              </a:srgbClr>
            </a:solidFill>
            <a:ln w="38100" cap="sq">
              <a:solidFill>
                <a:srgbClr val="05014A">
                  <a:alpha val="7843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935168" cy="3023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962369" y="7097924"/>
            <a:ext cx="3931788" cy="3921958"/>
          </a:xfrm>
          <a:custGeom>
            <a:avLst/>
            <a:gdLst/>
            <a:ahLst/>
            <a:cxnLst/>
            <a:rect r="r" b="b" t="t" l="l"/>
            <a:pathLst>
              <a:path h="3921958" w="393178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7392635">
            <a:off x="-3010073" y="-890757"/>
            <a:ext cx="7315200" cy="3201619"/>
          </a:xfrm>
          <a:custGeom>
            <a:avLst/>
            <a:gdLst/>
            <a:ahLst/>
            <a:cxnLst/>
            <a:rect r="r" b="b" t="t" l="l"/>
            <a:pathLst>
              <a:path h="3201619" w="7315200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5400000">
            <a:off x="12934147" y="2333810"/>
            <a:ext cx="10478330" cy="5810710"/>
          </a:xfrm>
          <a:custGeom>
            <a:avLst/>
            <a:gdLst/>
            <a:ahLst/>
            <a:cxnLst/>
            <a:rect r="r" b="b" t="t" l="l"/>
            <a:pathLst>
              <a:path h="5810710" w="10478330">
                <a:moveTo>
                  <a:pt x="10478330" y="0"/>
                </a:moveTo>
                <a:lnTo>
                  <a:pt x="0" y="0"/>
                </a:lnTo>
                <a:lnTo>
                  <a:pt x="0" y="5810710"/>
                </a:lnTo>
                <a:lnTo>
                  <a:pt x="10478330" y="5810710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809969" y="7250324"/>
            <a:ext cx="3931788" cy="3921958"/>
          </a:xfrm>
          <a:custGeom>
            <a:avLst/>
            <a:gdLst/>
            <a:ahLst/>
            <a:cxnLst/>
            <a:rect r="r" b="b" t="t" l="l"/>
            <a:pathLst>
              <a:path h="3921958" w="393178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7392635">
            <a:off x="-2857673" y="-738357"/>
            <a:ext cx="7315200" cy="3201619"/>
          </a:xfrm>
          <a:custGeom>
            <a:avLst/>
            <a:gdLst/>
            <a:ahLst/>
            <a:cxnLst/>
            <a:rect r="r" b="b" t="t" l="l"/>
            <a:pathLst>
              <a:path h="3201619" w="7315200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497849" y="0"/>
            <a:ext cx="20591987" cy="12020572"/>
          </a:xfrm>
          <a:custGeom>
            <a:avLst/>
            <a:gdLst/>
            <a:ahLst/>
            <a:cxnLst/>
            <a:rect r="r" b="b" t="t" l="l"/>
            <a:pathLst>
              <a:path h="12020572" w="20591987">
                <a:moveTo>
                  <a:pt x="0" y="0"/>
                </a:moveTo>
                <a:lnTo>
                  <a:pt x="20591987" y="0"/>
                </a:lnTo>
                <a:lnTo>
                  <a:pt x="20591987" y="12020572"/>
                </a:lnTo>
                <a:lnTo>
                  <a:pt x="0" y="120205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-5400000">
            <a:off x="13201235" y="2390545"/>
            <a:ext cx="10478330" cy="5810710"/>
          </a:xfrm>
          <a:custGeom>
            <a:avLst/>
            <a:gdLst/>
            <a:ahLst/>
            <a:cxnLst/>
            <a:rect r="r" b="b" t="t" l="l"/>
            <a:pathLst>
              <a:path h="5810710" w="10478330">
                <a:moveTo>
                  <a:pt x="10478330" y="0"/>
                </a:moveTo>
                <a:lnTo>
                  <a:pt x="0" y="0"/>
                </a:lnTo>
                <a:lnTo>
                  <a:pt x="0" y="5810710"/>
                </a:lnTo>
                <a:lnTo>
                  <a:pt x="10478330" y="5810710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5" id="15"/>
          <p:cNvGraphicFramePr>
            <a:graphicFrameLocks noGrp="true"/>
          </p:cNvGraphicFramePr>
          <p:nvPr/>
        </p:nvGraphicFramePr>
        <p:xfrm>
          <a:off x="3211310" y="1275425"/>
          <a:ext cx="12234245" cy="7736151"/>
        </p:xfrm>
        <a:graphic>
          <a:graphicData uri="http://schemas.openxmlformats.org/drawingml/2006/table">
            <a:tbl>
              <a:tblPr/>
              <a:tblGrid>
                <a:gridCol w="5976848"/>
                <a:gridCol w="6257396"/>
              </a:tblGrid>
              <a:tr h="19340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8400"/>
                        </a:lnSpc>
                        <a:defRPr/>
                      </a:pPr>
                      <a:r>
                        <a:rPr lang="en-US" b="true" sz="6000">
                          <a:solidFill>
                            <a:srgbClr val="05014A"/>
                          </a:solidFill>
                          <a:latin typeface="Helvetica Now Bold"/>
                          <a:ea typeface="Helvetica Now Bold"/>
                          <a:cs typeface="Helvetica Now Bold"/>
                          <a:sym typeface="Helvetica Now Bold"/>
                        </a:rPr>
                        <a:t>TOTAL MP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8400"/>
                        </a:lnSpc>
                        <a:defRPr/>
                      </a:pPr>
                      <a:r>
                        <a:rPr lang="en-US" b="true" sz="6000">
                          <a:solidFill>
                            <a:srgbClr val="05014A"/>
                          </a:solidFill>
                          <a:latin typeface="Helvetica Now Bold"/>
                          <a:ea typeface="Helvetica Now Bold"/>
                          <a:cs typeface="Helvetica Now Bold"/>
                          <a:sym typeface="Helvetica Now Bold"/>
                        </a:rPr>
                        <a:t>DEPENDENTS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40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8400"/>
                        </a:lnSpc>
                        <a:defRPr/>
                      </a:pPr>
                      <a:r>
                        <a:rPr lang="en-US" b="true" sz="6000">
                          <a:solidFill>
                            <a:srgbClr val="05014A"/>
                          </a:solidFill>
                          <a:latin typeface="Helvetica Now Bold"/>
                          <a:ea typeface="Helvetica Now Bold"/>
                          <a:cs typeface="Helvetica Now Bold"/>
                          <a:sym typeface="Helvetica Now Bold"/>
                        </a:rPr>
                        <a:t>3,400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8400"/>
                        </a:lnSpc>
                        <a:defRPr/>
                      </a:pPr>
                      <a:r>
                        <a:rPr lang="en-US" b="true" sz="6000">
                          <a:solidFill>
                            <a:srgbClr val="05014A"/>
                          </a:solidFill>
                          <a:latin typeface="Helvetica Now Bold"/>
                          <a:ea typeface="Helvetica Now Bold"/>
                          <a:cs typeface="Helvetica Now Bold"/>
                          <a:sym typeface="Helvetica Now Bold"/>
                        </a:rPr>
                        <a:t>2,400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40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8400"/>
                        </a:lnSpc>
                        <a:defRPr/>
                      </a:pPr>
                      <a:r>
                        <a:rPr lang="en-US" b="true" sz="6000">
                          <a:solidFill>
                            <a:srgbClr val="05014A"/>
                          </a:solidFill>
                          <a:latin typeface="Helvetica Now Bold"/>
                          <a:ea typeface="Helvetica Now Bold"/>
                          <a:cs typeface="Helvetica Now Bold"/>
                          <a:sym typeface="Helvetica Now Bold"/>
                        </a:rPr>
                        <a:t>240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8400"/>
                        </a:lnSpc>
                        <a:defRPr/>
                      </a:pPr>
                      <a:r>
                        <a:rPr lang="en-US" b="true" sz="6000">
                          <a:solidFill>
                            <a:srgbClr val="05014A"/>
                          </a:solidFill>
                          <a:latin typeface="Helvetica Now Bold"/>
                          <a:ea typeface="Helvetica Now Bold"/>
                          <a:cs typeface="Helvetica Now Bold"/>
                          <a:sym typeface="Helvetica Now Bold"/>
                        </a:rPr>
                        <a:t>10%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40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8400"/>
                        </a:lnSpc>
                        <a:defRPr/>
                      </a:pPr>
                      <a:r>
                        <a:rPr lang="en-US" b="true" sz="6000">
                          <a:solidFill>
                            <a:srgbClr val="05014A"/>
                          </a:solidFill>
                          <a:latin typeface="Helvetica Now Bold"/>
                          <a:ea typeface="Helvetica Now Bold"/>
                          <a:cs typeface="Helvetica Now Bold"/>
                          <a:sym typeface="Helvetica Now Bold"/>
                        </a:rPr>
                        <a:t>3,640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8400"/>
                        </a:lnSpc>
                        <a:defRPr/>
                      </a:pPr>
                      <a:r>
                        <a:rPr lang="en-US" b="true" sz="6000">
                          <a:solidFill>
                            <a:srgbClr val="05014A"/>
                          </a:solidFill>
                          <a:latin typeface="Helvetica Now Bold"/>
                          <a:ea typeface="Helvetica Now Bold"/>
                          <a:cs typeface="Helvetica Now Bold"/>
                          <a:sym typeface="Helvetica Now Bold"/>
                        </a:rPr>
                        <a:t>240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fast">
    <p:wipe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0599" cy="118155"/>
            </a:xfrm>
            <a:custGeom>
              <a:avLst/>
              <a:gdLst/>
              <a:ahLst/>
              <a:cxnLst/>
              <a:rect r="r" b="b" t="t" l="l"/>
              <a:pathLst>
                <a:path h="118155" w="390599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OneP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094691" y="-162842"/>
            <a:ext cx="22535091" cy="11335124"/>
            <a:chOff x="0" y="0"/>
            <a:chExt cx="5935168" cy="29853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35168" cy="2985383"/>
            </a:xfrm>
            <a:custGeom>
              <a:avLst/>
              <a:gdLst/>
              <a:ahLst/>
              <a:cxnLst/>
              <a:rect r="r" b="b" t="t" l="l"/>
              <a:pathLst>
                <a:path h="2985383" w="5935168">
                  <a:moveTo>
                    <a:pt x="0" y="0"/>
                  </a:moveTo>
                  <a:lnTo>
                    <a:pt x="5935168" y="0"/>
                  </a:lnTo>
                  <a:lnTo>
                    <a:pt x="5935168" y="2985383"/>
                  </a:lnTo>
                  <a:lnTo>
                    <a:pt x="0" y="2985383"/>
                  </a:lnTo>
                  <a:close/>
                </a:path>
              </a:pathLst>
            </a:custGeom>
            <a:solidFill>
              <a:srgbClr val="428CE2">
                <a:alpha val="7843"/>
              </a:srgbClr>
            </a:solidFill>
            <a:ln w="38100" cap="sq">
              <a:solidFill>
                <a:srgbClr val="05014A">
                  <a:alpha val="7843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935168" cy="3023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962369" y="7097924"/>
            <a:ext cx="3931788" cy="3921958"/>
          </a:xfrm>
          <a:custGeom>
            <a:avLst/>
            <a:gdLst/>
            <a:ahLst/>
            <a:cxnLst/>
            <a:rect r="r" b="b" t="t" l="l"/>
            <a:pathLst>
              <a:path h="3921958" w="393178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7392635">
            <a:off x="-3010073" y="-890757"/>
            <a:ext cx="7315200" cy="3201619"/>
          </a:xfrm>
          <a:custGeom>
            <a:avLst/>
            <a:gdLst/>
            <a:ahLst/>
            <a:cxnLst/>
            <a:rect r="r" b="b" t="t" l="l"/>
            <a:pathLst>
              <a:path h="3201619" w="7315200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5400000">
            <a:off x="12934147" y="2333810"/>
            <a:ext cx="10478330" cy="5810710"/>
          </a:xfrm>
          <a:custGeom>
            <a:avLst/>
            <a:gdLst/>
            <a:ahLst/>
            <a:cxnLst/>
            <a:rect r="r" b="b" t="t" l="l"/>
            <a:pathLst>
              <a:path h="5810710" w="10478330">
                <a:moveTo>
                  <a:pt x="10478330" y="0"/>
                </a:moveTo>
                <a:lnTo>
                  <a:pt x="0" y="0"/>
                </a:lnTo>
                <a:lnTo>
                  <a:pt x="0" y="5810710"/>
                </a:lnTo>
                <a:lnTo>
                  <a:pt x="10478330" y="5810710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809969" y="7250324"/>
            <a:ext cx="3931788" cy="3921958"/>
          </a:xfrm>
          <a:custGeom>
            <a:avLst/>
            <a:gdLst/>
            <a:ahLst/>
            <a:cxnLst/>
            <a:rect r="r" b="b" t="t" l="l"/>
            <a:pathLst>
              <a:path h="3921958" w="393178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7392635">
            <a:off x="-2857673" y="-738357"/>
            <a:ext cx="7315200" cy="3201619"/>
          </a:xfrm>
          <a:custGeom>
            <a:avLst/>
            <a:gdLst/>
            <a:ahLst/>
            <a:cxnLst/>
            <a:rect r="r" b="b" t="t" l="l"/>
            <a:pathLst>
              <a:path h="3201619" w="7315200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497849" y="0"/>
            <a:ext cx="20591987" cy="12020572"/>
          </a:xfrm>
          <a:custGeom>
            <a:avLst/>
            <a:gdLst/>
            <a:ahLst/>
            <a:cxnLst/>
            <a:rect r="r" b="b" t="t" l="l"/>
            <a:pathLst>
              <a:path h="12020572" w="20591987">
                <a:moveTo>
                  <a:pt x="0" y="0"/>
                </a:moveTo>
                <a:lnTo>
                  <a:pt x="20591987" y="0"/>
                </a:lnTo>
                <a:lnTo>
                  <a:pt x="20591987" y="12020572"/>
                </a:lnTo>
                <a:lnTo>
                  <a:pt x="0" y="120205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-5400000">
            <a:off x="13201235" y="2390545"/>
            <a:ext cx="10478330" cy="5810710"/>
          </a:xfrm>
          <a:custGeom>
            <a:avLst/>
            <a:gdLst/>
            <a:ahLst/>
            <a:cxnLst/>
            <a:rect r="r" b="b" t="t" l="l"/>
            <a:pathLst>
              <a:path h="5810710" w="10478330">
                <a:moveTo>
                  <a:pt x="10478330" y="0"/>
                </a:moveTo>
                <a:lnTo>
                  <a:pt x="0" y="0"/>
                </a:lnTo>
                <a:lnTo>
                  <a:pt x="0" y="5810710"/>
                </a:lnTo>
                <a:lnTo>
                  <a:pt x="10478330" y="5810710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100780" y="1854756"/>
            <a:ext cx="10086439" cy="114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79"/>
              </a:lnSpc>
              <a:spcBef>
                <a:spcPct val="0"/>
              </a:spcBef>
            </a:pPr>
            <a:r>
              <a:rPr lang="en-US" b="true" sz="6699">
                <a:solidFill>
                  <a:srgbClr val="05014A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 20,400 * 5.5% = 1,112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66953" y="5172075"/>
            <a:ext cx="17554093" cy="114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79"/>
              </a:lnSpc>
              <a:spcBef>
                <a:spcPct val="0"/>
              </a:spcBef>
            </a:pPr>
            <a:r>
              <a:rPr lang="en-US" b="true" sz="6699">
                <a:solidFill>
                  <a:srgbClr val="05014A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20,400 +  1,112 = 21,522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628604" y="8281671"/>
            <a:ext cx="9374968" cy="114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79"/>
              </a:lnSpc>
              <a:spcBef>
                <a:spcPct val="0"/>
              </a:spcBef>
            </a:pPr>
            <a:r>
              <a:rPr lang="en-US" b="true" sz="6699">
                <a:solidFill>
                  <a:srgbClr val="05014A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 21,522 / 12 = 1,793.5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47527" y="231775"/>
            <a:ext cx="10909505" cy="1441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b="true" sz="8499">
                <a:solidFill>
                  <a:srgbClr val="418CE3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TOTAL INTEREST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47527" y="3355082"/>
            <a:ext cx="10909505" cy="1441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b="true" sz="8499">
                <a:solidFill>
                  <a:srgbClr val="418CE3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TOTAL PAYMENT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75280" y="6659245"/>
            <a:ext cx="4629835" cy="1441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b="true" sz="8499">
                <a:solidFill>
                  <a:srgbClr val="418CE3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SSS MA</a:t>
            </a:r>
          </a:p>
        </p:txBody>
      </p:sp>
    </p:spTree>
  </p:cSld>
  <p:clrMapOvr>
    <a:masterClrMapping/>
  </p:clrMapOvr>
  <p:transition spd="fast">
    <p:wipe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0599" cy="118155"/>
            </a:xfrm>
            <a:custGeom>
              <a:avLst/>
              <a:gdLst/>
              <a:ahLst/>
              <a:cxnLst/>
              <a:rect r="r" b="b" t="t" l="l"/>
              <a:pathLst>
                <a:path h="118155" w="390599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OneP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094691" y="-162842"/>
            <a:ext cx="22535091" cy="11335124"/>
            <a:chOff x="0" y="0"/>
            <a:chExt cx="5935168" cy="29853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35168" cy="2985383"/>
            </a:xfrm>
            <a:custGeom>
              <a:avLst/>
              <a:gdLst/>
              <a:ahLst/>
              <a:cxnLst/>
              <a:rect r="r" b="b" t="t" l="l"/>
              <a:pathLst>
                <a:path h="2985383" w="5935168">
                  <a:moveTo>
                    <a:pt x="0" y="0"/>
                  </a:moveTo>
                  <a:lnTo>
                    <a:pt x="5935168" y="0"/>
                  </a:lnTo>
                  <a:lnTo>
                    <a:pt x="5935168" y="2985383"/>
                  </a:lnTo>
                  <a:lnTo>
                    <a:pt x="0" y="2985383"/>
                  </a:lnTo>
                  <a:close/>
                </a:path>
              </a:pathLst>
            </a:custGeom>
            <a:solidFill>
              <a:srgbClr val="428CE2">
                <a:alpha val="7843"/>
              </a:srgbClr>
            </a:solidFill>
            <a:ln w="38100" cap="sq">
              <a:solidFill>
                <a:srgbClr val="05014A">
                  <a:alpha val="7843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935168" cy="3023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962369" y="7097924"/>
            <a:ext cx="3931788" cy="3921958"/>
          </a:xfrm>
          <a:custGeom>
            <a:avLst/>
            <a:gdLst/>
            <a:ahLst/>
            <a:cxnLst/>
            <a:rect r="r" b="b" t="t" l="l"/>
            <a:pathLst>
              <a:path h="3921958" w="393178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7392635">
            <a:off x="-3010073" y="-890757"/>
            <a:ext cx="7315200" cy="3201619"/>
          </a:xfrm>
          <a:custGeom>
            <a:avLst/>
            <a:gdLst/>
            <a:ahLst/>
            <a:cxnLst/>
            <a:rect r="r" b="b" t="t" l="l"/>
            <a:pathLst>
              <a:path h="3201619" w="7315200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5400000">
            <a:off x="12934147" y="2333810"/>
            <a:ext cx="10478330" cy="5810710"/>
          </a:xfrm>
          <a:custGeom>
            <a:avLst/>
            <a:gdLst/>
            <a:ahLst/>
            <a:cxnLst/>
            <a:rect r="r" b="b" t="t" l="l"/>
            <a:pathLst>
              <a:path h="5810710" w="10478330">
                <a:moveTo>
                  <a:pt x="10478330" y="0"/>
                </a:moveTo>
                <a:lnTo>
                  <a:pt x="0" y="0"/>
                </a:lnTo>
                <a:lnTo>
                  <a:pt x="0" y="5810710"/>
                </a:lnTo>
                <a:lnTo>
                  <a:pt x="10478330" y="5810710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809969" y="7250324"/>
            <a:ext cx="3931788" cy="3921958"/>
          </a:xfrm>
          <a:custGeom>
            <a:avLst/>
            <a:gdLst/>
            <a:ahLst/>
            <a:cxnLst/>
            <a:rect r="r" b="b" t="t" l="l"/>
            <a:pathLst>
              <a:path h="3921958" w="393178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7392635">
            <a:off x="-2857673" y="-738357"/>
            <a:ext cx="7315200" cy="3201619"/>
          </a:xfrm>
          <a:custGeom>
            <a:avLst/>
            <a:gdLst/>
            <a:ahLst/>
            <a:cxnLst/>
            <a:rect r="r" b="b" t="t" l="l"/>
            <a:pathLst>
              <a:path h="3201619" w="7315200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497849" y="0"/>
            <a:ext cx="20591987" cy="12020572"/>
          </a:xfrm>
          <a:custGeom>
            <a:avLst/>
            <a:gdLst/>
            <a:ahLst/>
            <a:cxnLst/>
            <a:rect r="r" b="b" t="t" l="l"/>
            <a:pathLst>
              <a:path h="12020572" w="20591987">
                <a:moveTo>
                  <a:pt x="0" y="0"/>
                </a:moveTo>
                <a:lnTo>
                  <a:pt x="20591987" y="0"/>
                </a:lnTo>
                <a:lnTo>
                  <a:pt x="20591987" y="12020572"/>
                </a:lnTo>
                <a:lnTo>
                  <a:pt x="0" y="120205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-5400000">
            <a:off x="13201235" y="2390545"/>
            <a:ext cx="10478330" cy="5810710"/>
          </a:xfrm>
          <a:custGeom>
            <a:avLst/>
            <a:gdLst/>
            <a:ahLst/>
            <a:cxnLst/>
            <a:rect r="r" b="b" t="t" l="l"/>
            <a:pathLst>
              <a:path h="5810710" w="10478330">
                <a:moveTo>
                  <a:pt x="10478330" y="0"/>
                </a:moveTo>
                <a:lnTo>
                  <a:pt x="0" y="0"/>
                </a:lnTo>
                <a:lnTo>
                  <a:pt x="0" y="5810710"/>
                </a:lnTo>
                <a:lnTo>
                  <a:pt x="10478330" y="5810710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5" id="15"/>
          <p:cNvGraphicFramePr>
            <a:graphicFrameLocks noGrp="true"/>
          </p:cNvGraphicFramePr>
          <p:nvPr/>
        </p:nvGraphicFramePr>
        <p:xfrm>
          <a:off x="3680609" y="4576343"/>
          <a:ext cx="11295646" cy="4286250"/>
        </p:xfrm>
        <a:graphic>
          <a:graphicData uri="http://schemas.openxmlformats.org/drawingml/2006/table">
            <a:tbl>
              <a:tblPr/>
              <a:tblGrid>
                <a:gridCol w="4816871"/>
                <a:gridCol w="6478775"/>
              </a:tblGrid>
              <a:tr h="14992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b="true" sz="4500">
                          <a:solidFill>
                            <a:srgbClr val="05014A"/>
                          </a:solidFill>
                          <a:latin typeface="Helvetica Now Bold"/>
                          <a:ea typeface="Helvetica Now Bold"/>
                          <a:cs typeface="Helvetica Now Bold"/>
                          <a:sym typeface="Helvetica Now Bold"/>
                        </a:rPr>
                        <a:t>MP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b="true" sz="4500">
                          <a:solidFill>
                            <a:srgbClr val="05014A"/>
                          </a:solidFill>
                          <a:latin typeface="Helvetica Now Bold"/>
                          <a:ea typeface="Helvetica Now Bold"/>
                          <a:cs typeface="Helvetica Now Bold"/>
                          <a:sym typeface="Helvetica Now Bold"/>
                        </a:rPr>
                        <a:t>1,800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35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b="true" sz="4500">
                          <a:solidFill>
                            <a:srgbClr val="05014A"/>
                          </a:solidFill>
                          <a:latin typeface="Helvetica Now Bold"/>
                          <a:ea typeface="Helvetica Now Bold"/>
                          <a:cs typeface="Helvetica Now Bold"/>
                          <a:sym typeface="Helvetica Now Bold"/>
                        </a:rPr>
                        <a:t>MA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b="true" sz="4500">
                          <a:solidFill>
                            <a:srgbClr val="05014A"/>
                          </a:solidFill>
                          <a:latin typeface="Helvetica Now Bold"/>
                          <a:ea typeface="Helvetica Now Bold"/>
                          <a:cs typeface="Helvetica Now Bold"/>
                          <a:sym typeface="Helvetica Now Bold"/>
                        </a:rPr>
                        <a:t>1,500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35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b="true" sz="4500">
                          <a:solidFill>
                            <a:srgbClr val="05014A"/>
                          </a:solidFill>
                          <a:latin typeface="Helvetica Now Bold"/>
                          <a:ea typeface="Helvetica Now Bold"/>
                          <a:cs typeface="Helvetica Now Bold"/>
                          <a:sym typeface="Helvetica Now Bold"/>
                        </a:rPr>
                        <a:t>EPA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b="true" sz="4500">
                          <a:solidFill>
                            <a:srgbClr val="05014A"/>
                          </a:solidFill>
                          <a:latin typeface="Helvetica Now Bold"/>
                          <a:ea typeface="Helvetica Now Bold"/>
                          <a:cs typeface="Helvetica Now Bold"/>
                          <a:sym typeface="Helvetica Now Bold"/>
                        </a:rPr>
                        <a:t>300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6" id="16"/>
          <p:cNvSpPr txBox="true"/>
          <p:nvPr/>
        </p:nvSpPr>
        <p:spPr>
          <a:xfrm rot="0">
            <a:off x="1612677" y="231775"/>
            <a:ext cx="6510827" cy="1441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b="true" sz="8499">
                <a:solidFill>
                  <a:srgbClr val="418CE3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APC ALV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547065" y="1752041"/>
            <a:ext cx="12592931" cy="114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79"/>
              </a:lnSpc>
              <a:spcBef>
                <a:spcPct val="0"/>
              </a:spcBef>
            </a:pPr>
            <a:r>
              <a:rPr lang="en-US" b="true" sz="6699">
                <a:solidFill>
                  <a:srgbClr val="05014A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11,500 - 8,733.37 = 2, 186.67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121819" y="2972511"/>
            <a:ext cx="14387025" cy="114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79"/>
              </a:lnSpc>
              <a:spcBef>
                <a:spcPct val="0"/>
              </a:spcBef>
            </a:pPr>
            <a:r>
              <a:rPr lang="en-US" b="true" sz="6699">
                <a:solidFill>
                  <a:srgbClr val="05014A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2, 186.67  - 496 (SF) = 1,690.67</a:t>
            </a:r>
          </a:p>
        </p:txBody>
      </p:sp>
    </p:spTree>
  </p:cSld>
  <p:clrMapOvr>
    <a:masterClrMapping/>
  </p:clrMapOvr>
  <p:transition spd="fast">
    <p:wipe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0599" cy="118155"/>
            </a:xfrm>
            <a:custGeom>
              <a:avLst/>
              <a:gdLst/>
              <a:ahLst/>
              <a:cxnLst/>
              <a:rect r="r" b="b" t="t" l="l"/>
              <a:pathLst>
                <a:path h="118155" w="390599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OneP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094691" y="-162842"/>
            <a:ext cx="22535091" cy="11335124"/>
            <a:chOff x="0" y="0"/>
            <a:chExt cx="5935168" cy="29853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35168" cy="2985383"/>
            </a:xfrm>
            <a:custGeom>
              <a:avLst/>
              <a:gdLst/>
              <a:ahLst/>
              <a:cxnLst/>
              <a:rect r="r" b="b" t="t" l="l"/>
              <a:pathLst>
                <a:path h="2985383" w="5935168">
                  <a:moveTo>
                    <a:pt x="0" y="0"/>
                  </a:moveTo>
                  <a:lnTo>
                    <a:pt x="5935168" y="0"/>
                  </a:lnTo>
                  <a:lnTo>
                    <a:pt x="5935168" y="2985383"/>
                  </a:lnTo>
                  <a:lnTo>
                    <a:pt x="0" y="2985383"/>
                  </a:lnTo>
                  <a:close/>
                </a:path>
              </a:pathLst>
            </a:custGeom>
            <a:solidFill>
              <a:srgbClr val="428CE2">
                <a:alpha val="7843"/>
              </a:srgbClr>
            </a:solidFill>
            <a:ln w="38100" cap="sq">
              <a:solidFill>
                <a:srgbClr val="05014A">
                  <a:alpha val="7843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935168" cy="3023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962369" y="7097924"/>
            <a:ext cx="3931788" cy="3921958"/>
          </a:xfrm>
          <a:custGeom>
            <a:avLst/>
            <a:gdLst/>
            <a:ahLst/>
            <a:cxnLst/>
            <a:rect r="r" b="b" t="t" l="l"/>
            <a:pathLst>
              <a:path h="3921958" w="393178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7392635">
            <a:off x="-3010073" y="-890757"/>
            <a:ext cx="7315200" cy="3201619"/>
          </a:xfrm>
          <a:custGeom>
            <a:avLst/>
            <a:gdLst/>
            <a:ahLst/>
            <a:cxnLst/>
            <a:rect r="r" b="b" t="t" l="l"/>
            <a:pathLst>
              <a:path h="3201619" w="7315200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5400000">
            <a:off x="12934147" y="2333810"/>
            <a:ext cx="10478330" cy="5810710"/>
          </a:xfrm>
          <a:custGeom>
            <a:avLst/>
            <a:gdLst/>
            <a:ahLst/>
            <a:cxnLst/>
            <a:rect r="r" b="b" t="t" l="l"/>
            <a:pathLst>
              <a:path h="5810710" w="10478330">
                <a:moveTo>
                  <a:pt x="10478330" y="0"/>
                </a:moveTo>
                <a:lnTo>
                  <a:pt x="0" y="0"/>
                </a:lnTo>
                <a:lnTo>
                  <a:pt x="0" y="5810710"/>
                </a:lnTo>
                <a:lnTo>
                  <a:pt x="10478330" y="5810710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809969" y="7250324"/>
            <a:ext cx="3931788" cy="3921958"/>
          </a:xfrm>
          <a:custGeom>
            <a:avLst/>
            <a:gdLst/>
            <a:ahLst/>
            <a:cxnLst/>
            <a:rect r="r" b="b" t="t" l="l"/>
            <a:pathLst>
              <a:path h="3921958" w="393178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7392635">
            <a:off x="-2857673" y="-738357"/>
            <a:ext cx="7315200" cy="3201619"/>
          </a:xfrm>
          <a:custGeom>
            <a:avLst/>
            <a:gdLst/>
            <a:ahLst/>
            <a:cxnLst/>
            <a:rect r="r" b="b" t="t" l="l"/>
            <a:pathLst>
              <a:path h="3201619" w="7315200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497849" y="0"/>
            <a:ext cx="20591987" cy="12020572"/>
          </a:xfrm>
          <a:custGeom>
            <a:avLst/>
            <a:gdLst/>
            <a:ahLst/>
            <a:cxnLst/>
            <a:rect r="r" b="b" t="t" l="l"/>
            <a:pathLst>
              <a:path h="12020572" w="20591987">
                <a:moveTo>
                  <a:pt x="0" y="0"/>
                </a:moveTo>
                <a:lnTo>
                  <a:pt x="20591987" y="0"/>
                </a:lnTo>
                <a:lnTo>
                  <a:pt x="20591987" y="12020572"/>
                </a:lnTo>
                <a:lnTo>
                  <a:pt x="0" y="120205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-5400000">
            <a:off x="13201235" y="2390545"/>
            <a:ext cx="10478330" cy="5810710"/>
          </a:xfrm>
          <a:custGeom>
            <a:avLst/>
            <a:gdLst/>
            <a:ahLst/>
            <a:cxnLst/>
            <a:rect r="r" b="b" t="t" l="l"/>
            <a:pathLst>
              <a:path h="5810710" w="10478330">
                <a:moveTo>
                  <a:pt x="10478330" y="0"/>
                </a:moveTo>
                <a:lnTo>
                  <a:pt x="0" y="0"/>
                </a:lnTo>
                <a:lnTo>
                  <a:pt x="0" y="5810710"/>
                </a:lnTo>
                <a:lnTo>
                  <a:pt x="10478330" y="5810710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612677" y="876300"/>
            <a:ext cx="6510827" cy="1441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b="true" sz="8499">
                <a:solidFill>
                  <a:srgbClr val="418CE3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TAKE AWAY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408005" y="2783427"/>
            <a:ext cx="10086439" cy="114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79"/>
              </a:lnSpc>
              <a:spcBef>
                <a:spcPct val="0"/>
              </a:spcBef>
            </a:pPr>
            <a:r>
              <a:rPr lang="en-US" b="true" sz="6699">
                <a:solidFill>
                  <a:srgbClr val="05014A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10,000 + 1,600 = 11,60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12677" y="4940196"/>
            <a:ext cx="10421653" cy="1441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b="true" sz="8499">
                <a:solidFill>
                  <a:srgbClr val="418CE3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PARTIAL PAYMENT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990198" y="7126499"/>
            <a:ext cx="2756434" cy="114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79"/>
              </a:lnSpc>
              <a:spcBef>
                <a:spcPct val="0"/>
              </a:spcBef>
            </a:pPr>
            <a:r>
              <a:rPr lang="en-US" b="true" sz="6699">
                <a:solidFill>
                  <a:srgbClr val="05014A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9,380</a:t>
            </a:r>
          </a:p>
        </p:txBody>
      </p:sp>
    </p:spTree>
  </p:cSld>
  <p:clrMapOvr>
    <a:masterClrMapping/>
  </p:clrMapOvr>
  <p:transition spd="fast">
    <p:wipe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14368148" y="2416664"/>
            <a:ext cx="15649812" cy="3823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27"/>
              </a:lnSpc>
            </a:pPr>
            <a:r>
              <a:rPr lang="en-US" b="true" sz="27409" i="true">
                <a:solidFill>
                  <a:srgbClr val="FFFFFF"/>
                </a:solidFill>
                <a:latin typeface="Heading Now 11-18 Bold Italics"/>
                <a:ea typeface="Heading Now 11-18 Bold Italics"/>
                <a:cs typeface="Heading Now 11-18 Bold Italics"/>
                <a:sym typeface="Heading Now 11-18 Bold Italics"/>
              </a:rPr>
              <a:t>COMPETITORS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444022" y="32382"/>
            <a:ext cx="10037969" cy="10606407"/>
            <a:chOff x="0" y="0"/>
            <a:chExt cx="13383959" cy="14141876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29243" t="0" r="7584" b="0"/>
            <a:stretch>
              <a:fillRect/>
            </a:stretch>
          </p:blipFill>
          <p:spPr>
            <a:xfrm flipH="false" flipV="false">
              <a:off x="0" y="0"/>
              <a:ext cx="13383959" cy="14141876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-4156328" y="-1187572"/>
            <a:ext cx="16846659" cy="12662144"/>
            <a:chOff x="0" y="0"/>
            <a:chExt cx="929336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29336" cy="698500"/>
            </a:xfrm>
            <a:custGeom>
              <a:avLst/>
              <a:gdLst/>
              <a:ahLst/>
              <a:cxnLst/>
              <a:rect r="r" b="b" t="t" l="l"/>
              <a:pathLst>
                <a:path h="698500" w="929336">
                  <a:moveTo>
                    <a:pt x="929336" y="349250"/>
                  </a:moveTo>
                  <a:lnTo>
                    <a:pt x="726136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726136" y="0"/>
                  </a:lnTo>
                  <a:lnTo>
                    <a:pt x="929336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14300" y="-38100"/>
              <a:ext cx="700736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2914017" y="1559260"/>
            <a:ext cx="20591987" cy="12020572"/>
          </a:xfrm>
          <a:custGeom>
            <a:avLst/>
            <a:gdLst/>
            <a:ahLst/>
            <a:cxnLst/>
            <a:rect r="r" b="b" t="t" l="l"/>
            <a:pathLst>
              <a:path h="12020572" w="20591987">
                <a:moveTo>
                  <a:pt x="0" y="0"/>
                </a:moveTo>
                <a:lnTo>
                  <a:pt x="20591987" y="0"/>
                </a:lnTo>
                <a:lnTo>
                  <a:pt x="20591987" y="12020573"/>
                </a:lnTo>
                <a:lnTo>
                  <a:pt x="0" y="120205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90599" cy="118155"/>
            </a:xfrm>
            <a:custGeom>
              <a:avLst/>
              <a:gdLst/>
              <a:ahLst/>
              <a:cxnLst/>
              <a:rect r="r" b="b" t="t" l="l"/>
              <a:pathLst>
                <a:path h="118155" w="390599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OneP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962369" y="7097924"/>
            <a:ext cx="3931788" cy="3921958"/>
          </a:xfrm>
          <a:custGeom>
            <a:avLst/>
            <a:gdLst/>
            <a:ahLst/>
            <a:cxnLst/>
            <a:rect r="r" b="b" t="t" l="l"/>
            <a:pathLst>
              <a:path h="3921958" w="393178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7392635">
            <a:off x="-3010073" y="-890757"/>
            <a:ext cx="7315200" cy="3201619"/>
          </a:xfrm>
          <a:custGeom>
            <a:avLst/>
            <a:gdLst/>
            <a:ahLst/>
            <a:cxnLst/>
            <a:rect r="r" b="b" t="t" l="l"/>
            <a:pathLst>
              <a:path h="3201619" w="7315200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-5400000">
            <a:off x="13048835" y="2238145"/>
            <a:ext cx="10478330" cy="5810710"/>
          </a:xfrm>
          <a:custGeom>
            <a:avLst/>
            <a:gdLst/>
            <a:ahLst/>
            <a:cxnLst/>
            <a:rect r="r" b="b" t="t" l="l"/>
            <a:pathLst>
              <a:path h="5810710" w="10478330">
                <a:moveTo>
                  <a:pt x="10478330" y="0"/>
                </a:moveTo>
                <a:lnTo>
                  <a:pt x="0" y="0"/>
                </a:lnTo>
                <a:lnTo>
                  <a:pt x="0" y="5810710"/>
                </a:lnTo>
                <a:lnTo>
                  <a:pt x="10478330" y="5810710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-223476" y="2836824"/>
            <a:ext cx="12481238" cy="3865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66"/>
              </a:lnSpc>
            </a:pPr>
            <a:r>
              <a:rPr lang="en-US" b="true" sz="12023" i="true" spc="-480">
                <a:solidFill>
                  <a:srgbClr val="418CE3"/>
                </a:solidFill>
                <a:latin typeface="Heading Now 91-98 Bold Italics"/>
                <a:ea typeface="Heading Now 91-98 Bold Italics"/>
                <a:cs typeface="Heading Now 91-98 Bold Italics"/>
                <a:sym typeface="Heading Now 91-98 Bold Italics"/>
              </a:rPr>
              <a:t>EFFECT ANALYSIS</a:t>
            </a:r>
          </a:p>
        </p:txBody>
      </p:sp>
    </p:spTree>
  </p:cSld>
  <p:clrMapOvr>
    <a:masterClrMapping/>
  </p:clrMapOvr>
  <p:transition spd="fast">
    <p:wipe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0599" cy="118155"/>
            </a:xfrm>
            <a:custGeom>
              <a:avLst/>
              <a:gdLst/>
              <a:ahLst/>
              <a:cxnLst/>
              <a:rect r="r" b="b" t="t" l="l"/>
              <a:pathLst>
                <a:path h="118155" w="390599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OneP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848068" y="1451321"/>
            <a:ext cx="16230600" cy="6877717"/>
          </a:xfrm>
          <a:custGeom>
            <a:avLst/>
            <a:gdLst/>
            <a:ahLst/>
            <a:cxnLst/>
            <a:rect r="r" b="b" t="t" l="l"/>
            <a:pathLst>
              <a:path h="6877717" w="16230600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557433" y="-163475"/>
            <a:ext cx="13864231" cy="10977563"/>
            <a:chOff x="0" y="0"/>
            <a:chExt cx="3651485" cy="28912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51485" cy="2891210"/>
            </a:xfrm>
            <a:custGeom>
              <a:avLst/>
              <a:gdLst/>
              <a:ahLst/>
              <a:cxnLst/>
              <a:rect r="r" b="b" t="t" l="l"/>
              <a:pathLst>
                <a:path h="2891210" w="3651485">
                  <a:moveTo>
                    <a:pt x="0" y="0"/>
                  </a:moveTo>
                  <a:lnTo>
                    <a:pt x="3651485" y="0"/>
                  </a:lnTo>
                  <a:lnTo>
                    <a:pt x="3651485" y="2891210"/>
                  </a:lnTo>
                  <a:lnTo>
                    <a:pt x="0" y="2891210"/>
                  </a:lnTo>
                  <a:close/>
                </a:path>
              </a:pathLst>
            </a:custGeom>
            <a:solidFill>
              <a:srgbClr val="428CE2">
                <a:alpha val="12941"/>
              </a:srgbClr>
            </a:solidFill>
            <a:ln w="38100" cap="sq">
              <a:solidFill>
                <a:srgbClr val="05014A">
                  <a:alpha val="12941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651485" cy="29293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962369" y="7097924"/>
            <a:ext cx="3931788" cy="3921958"/>
          </a:xfrm>
          <a:custGeom>
            <a:avLst/>
            <a:gdLst/>
            <a:ahLst/>
            <a:cxnLst/>
            <a:rect r="r" b="b" t="t" l="l"/>
            <a:pathLst>
              <a:path h="3921958" w="393178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5368955" y="541552"/>
            <a:ext cx="14868594" cy="1543050"/>
            <a:chOff x="0" y="0"/>
            <a:chExt cx="3916008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916008" cy="406400"/>
            </a:xfrm>
            <a:custGeom>
              <a:avLst/>
              <a:gdLst/>
              <a:ahLst/>
              <a:cxnLst/>
              <a:rect r="r" b="b" t="t" l="l"/>
              <a:pathLst>
                <a:path h="406400" w="3916008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true" flipV="false" rot="7392635">
            <a:off x="-3010073" y="-890757"/>
            <a:ext cx="7315200" cy="3201619"/>
          </a:xfrm>
          <a:custGeom>
            <a:avLst/>
            <a:gdLst/>
            <a:ahLst/>
            <a:cxnLst/>
            <a:rect r="r" b="b" t="t" l="l"/>
            <a:pathLst>
              <a:path h="3201619" w="7315200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29048" y="542311"/>
            <a:ext cx="3894150" cy="1543050"/>
            <a:chOff x="0" y="0"/>
            <a:chExt cx="1025620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25620" cy="406400"/>
            </a:xfrm>
            <a:custGeom>
              <a:avLst/>
              <a:gdLst/>
              <a:ahLst/>
              <a:cxnLst/>
              <a:rect r="r" b="b" t="t" l="l"/>
              <a:pathLst>
                <a:path h="406400" w="1025620">
                  <a:moveTo>
                    <a:pt x="155071" y="0"/>
                  </a:moveTo>
                  <a:lnTo>
                    <a:pt x="870549" y="0"/>
                  </a:lnTo>
                  <a:cubicBezTo>
                    <a:pt x="956192" y="0"/>
                    <a:pt x="1025620" y="69428"/>
                    <a:pt x="1025620" y="155071"/>
                  </a:cubicBezTo>
                  <a:lnTo>
                    <a:pt x="1025620" y="251329"/>
                  </a:lnTo>
                  <a:cubicBezTo>
                    <a:pt x="1025620" y="336972"/>
                    <a:pt x="956192" y="406400"/>
                    <a:pt x="870549" y="406400"/>
                  </a:cubicBezTo>
                  <a:lnTo>
                    <a:pt x="155071" y="406400"/>
                  </a:lnTo>
                  <a:cubicBezTo>
                    <a:pt x="69428" y="406400"/>
                    <a:pt x="0" y="336972"/>
                    <a:pt x="0" y="251329"/>
                  </a:cubicBezTo>
                  <a:lnTo>
                    <a:pt x="0" y="155071"/>
                  </a:lnTo>
                  <a:cubicBezTo>
                    <a:pt x="0" y="69428"/>
                    <a:pt x="69428" y="0"/>
                    <a:pt x="155071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02562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3174007">
            <a:off x="470198" y="136624"/>
            <a:ext cx="2362583" cy="2354425"/>
            <a:chOff x="0" y="0"/>
            <a:chExt cx="3150110" cy="3139233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412589" y="398923"/>
              <a:ext cx="2305096" cy="2341386"/>
              <a:chOff x="0" y="0"/>
              <a:chExt cx="400101" cy="4064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00101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0101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-10710944">
              <a:off x="39124" y="39271"/>
              <a:ext cx="3071861" cy="3060691"/>
            </a:xfrm>
            <a:custGeom>
              <a:avLst/>
              <a:gdLst/>
              <a:ahLst/>
              <a:cxnLst/>
              <a:rect r="r" b="b" t="t" l="l"/>
              <a:pathLst>
                <a:path h="3060691" w="3071861">
                  <a:moveTo>
                    <a:pt x="0" y="0"/>
                  </a:moveTo>
                  <a:lnTo>
                    <a:pt x="3071862" y="0"/>
                  </a:lnTo>
                  <a:lnTo>
                    <a:pt x="3071862" y="3060691"/>
                  </a:lnTo>
                  <a:lnTo>
                    <a:pt x="0" y="3060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727009" y="986183"/>
            <a:ext cx="1810861" cy="1073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 spc="-80">
                <a:solidFill>
                  <a:srgbClr val="F6FAFF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</a:p>
        </p:txBody>
      </p:sp>
      <p:sp>
        <p:nvSpPr>
          <p:cNvPr name="Freeform 23" id="23"/>
          <p:cNvSpPr/>
          <p:nvPr/>
        </p:nvSpPr>
        <p:spPr>
          <a:xfrm flipH="true" flipV="false" rot="-5400000">
            <a:off x="13048835" y="2875362"/>
            <a:ext cx="10478330" cy="5810710"/>
          </a:xfrm>
          <a:custGeom>
            <a:avLst/>
            <a:gdLst/>
            <a:ahLst/>
            <a:cxnLst/>
            <a:rect r="r" b="b" t="t" l="l"/>
            <a:pathLst>
              <a:path h="5810710" w="10478330">
                <a:moveTo>
                  <a:pt x="10478330" y="0"/>
                </a:moveTo>
                <a:lnTo>
                  <a:pt x="0" y="0"/>
                </a:lnTo>
                <a:lnTo>
                  <a:pt x="0" y="5810711"/>
                </a:lnTo>
                <a:lnTo>
                  <a:pt x="10478330" y="5810711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5738979" y="2952009"/>
            <a:ext cx="11501139" cy="4145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05014A"/>
                </a:solidFill>
                <a:latin typeface="Helvetica Now"/>
                <a:ea typeface="Helvetica Now"/>
                <a:cs typeface="Helvetica Now"/>
                <a:sym typeface="Helvetica Now"/>
              </a:rPr>
              <a:t>Retirees can </a:t>
            </a:r>
            <a:r>
              <a:rPr lang="en-US" sz="5900">
                <a:solidFill>
                  <a:srgbClr val="05014A"/>
                </a:solidFill>
                <a:latin typeface="Helvetica Now"/>
                <a:ea typeface="Helvetica Now"/>
                <a:cs typeface="Helvetica Now"/>
                <a:sym typeface="Helvetica Now"/>
              </a:rPr>
              <a:t>obtain cash quickly for emergencies, medical expenses, home repairs, famliy support.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029048" y="7882601"/>
            <a:ext cx="1437962" cy="1432997"/>
            <a:chOff x="0" y="0"/>
            <a:chExt cx="1917282" cy="1910662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251118" y="242801"/>
              <a:ext cx="1402973" cy="1425061"/>
              <a:chOff x="0" y="0"/>
              <a:chExt cx="400101" cy="4064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400101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0101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29" id="29"/>
            <p:cNvSpPr/>
            <p:nvPr/>
          </p:nvSpPr>
          <p:spPr>
            <a:xfrm flipH="false" flipV="false" rot="-10710944">
              <a:off x="23813" y="23902"/>
              <a:ext cx="1869657" cy="1862858"/>
            </a:xfrm>
            <a:custGeom>
              <a:avLst/>
              <a:gdLst/>
              <a:ahLst/>
              <a:cxnLst/>
              <a:rect r="r" b="b" t="t" l="l"/>
              <a:pathLst>
                <a:path h="1862858" w="1869657">
                  <a:moveTo>
                    <a:pt x="0" y="0"/>
                  </a:moveTo>
                  <a:lnTo>
                    <a:pt x="1869657" y="0"/>
                  </a:lnTo>
                  <a:lnTo>
                    <a:pt x="1869657" y="1862858"/>
                  </a:lnTo>
                  <a:lnTo>
                    <a:pt x="0" y="1862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028700" y="5325307"/>
            <a:ext cx="1438310" cy="1433344"/>
            <a:chOff x="0" y="0"/>
            <a:chExt cx="1917747" cy="1911125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251179" y="242859"/>
              <a:ext cx="1403313" cy="1425406"/>
              <a:chOff x="0" y="0"/>
              <a:chExt cx="400101" cy="4064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400101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0101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34" id="34"/>
            <p:cNvSpPr/>
            <p:nvPr/>
          </p:nvSpPr>
          <p:spPr>
            <a:xfrm flipH="false" flipV="false" rot="-10710944">
              <a:off x="23818" y="23908"/>
              <a:ext cx="1870110" cy="1863310"/>
            </a:xfrm>
            <a:custGeom>
              <a:avLst/>
              <a:gdLst/>
              <a:ahLst/>
              <a:cxnLst/>
              <a:rect r="r" b="b" t="t" l="l"/>
              <a:pathLst>
                <a:path h="1863310" w="1870110">
                  <a:moveTo>
                    <a:pt x="0" y="0"/>
                  </a:moveTo>
                  <a:lnTo>
                    <a:pt x="1870111" y="0"/>
                  </a:lnTo>
                  <a:lnTo>
                    <a:pt x="1870111" y="1863309"/>
                  </a:lnTo>
                  <a:lnTo>
                    <a:pt x="0" y="1863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1003525" y="3209311"/>
            <a:ext cx="1442694" cy="1437712"/>
            <a:chOff x="0" y="0"/>
            <a:chExt cx="1923591" cy="1916949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251944" y="243600"/>
              <a:ext cx="1407590" cy="1429750"/>
              <a:chOff x="0" y="0"/>
              <a:chExt cx="400101" cy="4064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0101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0101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39" id="39"/>
            <p:cNvSpPr/>
            <p:nvPr/>
          </p:nvSpPr>
          <p:spPr>
            <a:xfrm flipH="false" flipV="false" rot="-10710944">
              <a:off x="23891" y="23980"/>
              <a:ext cx="1875810" cy="1868988"/>
            </a:xfrm>
            <a:custGeom>
              <a:avLst/>
              <a:gdLst/>
              <a:ahLst/>
              <a:cxnLst/>
              <a:rect r="r" b="b" t="t" l="l"/>
              <a:pathLst>
                <a:path h="1868988" w="1875810">
                  <a:moveTo>
                    <a:pt x="0" y="0"/>
                  </a:moveTo>
                  <a:lnTo>
                    <a:pt x="1875810" y="0"/>
                  </a:lnTo>
                  <a:lnTo>
                    <a:pt x="1875810" y="1868989"/>
                  </a:lnTo>
                  <a:lnTo>
                    <a:pt x="0" y="1868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40" id="40"/>
          <p:cNvSpPr txBox="true"/>
          <p:nvPr/>
        </p:nvSpPr>
        <p:spPr>
          <a:xfrm rot="0">
            <a:off x="6436353" y="918933"/>
            <a:ext cx="12733798" cy="854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8"/>
              </a:lnSpc>
            </a:pPr>
            <a:r>
              <a:rPr lang="en-US" b="true" sz="6100">
                <a:solidFill>
                  <a:srgbClr val="FCFCFC"/>
                </a:solidFill>
                <a:latin typeface="Oswald Bold"/>
                <a:ea typeface="Oswald Bold"/>
                <a:cs typeface="Oswald Bold"/>
                <a:sym typeface="Oswald Bold"/>
              </a:rPr>
              <a:t>ACCESS TO IMMEDIATE FUNDS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0599" cy="118155"/>
            </a:xfrm>
            <a:custGeom>
              <a:avLst/>
              <a:gdLst/>
              <a:ahLst/>
              <a:cxnLst/>
              <a:rect r="r" b="b" t="t" l="l"/>
              <a:pathLst>
                <a:path h="118155" w="390599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OneP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848068" y="1451321"/>
            <a:ext cx="16230600" cy="6877717"/>
          </a:xfrm>
          <a:custGeom>
            <a:avLst/>
            <a:gdLst/>
            <a:ahLst/>
            <a:cxnLst/>
            <a:rect r="r" b="b" t="t" l="l"/>
            <a:pathLst>
              <a:path h="6877717" w="16230600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557433" y="-163475"/>
            <a:ext cx="13864231" cy="10977563"/>
            <a:chOff x="0" y="0"/>
            <a:chExt cx="3651485" cy="28912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51485" cy="2891210"/>
            </a:xfrm>
            <a:custGeom>
              <a:avLst/>
              <a:gdLst/>
              <a:ahLst/>
              <a:cxnLst/>
              <a:rect r="r" b="b" t="t" l="l"/>
              <a:pathLst>
                <a:path h="2891210" w="3651485">
                  <a:moveTo>
                    <a:pt x="0" y="0"/>
                  </a:moveTo>
                  <a:lnTo>
                    <a:pt x="3651485" y="0"/>
                  </a:lnTo>
                  <a:lnTo>
                    <a:pt x="3651485" y="2891210"/>
                  </a:lnTo>
                  <a:lnTo>
                    <a:pt x="0" y="2891210"/>
                  </a:lnTo>
                  <a:close/>
                </a:path>
              </a:pathLst>
            </a:custGeom>
            <a:solidFill>
              <a:srgbClr val="428CE2">
                <a:alpha val="12941"/>
              </a:srgbClr>
            </a:solidFill>
            <a:ln w="38100" cap="sq">
              <a:solidFill>
                <a:srgbClr val="05014A">
                  <a:alpha val="12941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651485" cy="29293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962369" y="7097924"/>
            <a:ext cx="3931788" cy="3921958"/>
          </a:xfrm>
          <a:custGeom>
            <a:avLst/>
            <a:gdLst/>
            <a:ahLst/>
            <a:cxnLst/>
            <a:rect r="r" b="b" t="t" l="l"/>
            <a:pathLst>
              <a:path h="3921958" w="393178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5368955" y="541552"/>
            <a:ext cx="14868594" cy="1543050"/>
            <a:chOff x="0" y="0"/>
            <a:chExt cx="3916008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916008" cy="406400"/>
            </a:xfrm>
            <a:custGeom>
              <a:avLst/>
              <a:gdLst/>
              <a:ahLst/>
              <a:cxnLst/>
              <a:rect r="r" b="b" t="t" l="l"/>
              <a:pathLst>
                <a:path h="406400" w="3916008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true" flipV="false" rot="7392635">
            <a:off x="-3010073" y="-890757"/>
            <a:ext cx="7315200" cy="3201619"/>
          </a:xfrm>
          <a:custGeom>
            <a:avLst/>
            <a:gdLst/>
            <a:ahLst/>
            <a:cxnLst/>
            <a:rect r="r" b="b" t="t" l="l"/>
            <a:pathLst>
              <a:path h="3201619" w="7315200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53918" y="3034463"/>
            <a:ext cx="3894150" cy="1543050"/>
            <a:chOff x="0" y="0"/>
            <a:chExt cx="1025620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25620" cy="406400"/>
            </a:xfrm>
            <a:custGeom>
              <a:avLst/>
              <a:gdLst/>
              <a:ahLst/>
              <a:cxnLst/>
              <a:rect r="r" b="b" t="t" l="l"/>
              <a:pathLst>
                <a:path h="406400" w="1025620">
                  <a:moveTo>
                    <a:pt x="155071" y="0"/>
                  </a:moveTo>
                  <a:lnTo>
                    <a:pt x="870549" y="0"/>
                  </a:lnTo>
                  <a:cubicBezTo>
                    <a:pt x="956192" y="0"/>
                    <a:pt x="1025620" y="69428"/>
                    <a:pt x="1025620" y="155071"/>
                  </a:cubicBezTo>
                  <a:lnTo>
                    <a:pt x="1025620" y="251329"/>
                  </a:lnTo>
                  <a:cubicBezTo>
                    <a:pt x="1025620" y="336972"/>
                    <a:pt x="956192" y="406400"/>
                    <a:pt x="870549" y="406400"/>
                  </a:cubicBezTo>
                  <a:lnTo>
                    <a:pt x="155071" y="406400"/>
                  </a:lnTo>
                  <a:cubicBezTo>
                    <a:pt x="69428" y="406400"/>
                    <a:pt x="0" y="336972"/>
                    <a:pt x="0" y="251329"/>
                  </a:cubicBezTo>
                  <a:lnTo>
                    <a:pt x="0" y="155071"/>
                  </a:lnTo>
                  <a:cubicBezTo>
                    <a:pt x="0" y="69428"/>
                    <a:pt x="69428" y="0"/>
                    <a:pt x="155071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02562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5478873">
            <a:off x="912336" y="595461"/>
            <a:ext cx="1440207" cy="1435233"/>
            <a:chOff x="0" y="0"/>
            <a:chExt cx="1920275" cy="1913645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251510" y="243180"/>
              <a:ext cx="1405163" cy="1427285"/>
              <a:chOff x="0" y="0"/>
              <a:chExt cx="400101" cy="4064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00101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0101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-10710944">
              <a:off x="23850" y="23939"/>
              <a:ext cx="1872576" cy="1865766"/>
            </a:xfrm>
            <a:custGeom>
              <a:avLst/>
              <a:gdLst/>
              <a:ahLst/>
              <a:cxnLst/>
              <a:rect r="r" b="b" t="t" l="l"/>
              <a:pathLst>
                <a:path h="1865766" w="1872576">
                  <a:moveTo>
                    <a:pt x="0" y="0"/>
                  </a:moveTo>
                  <a:lnTo>
                    <a:pt x="1872576" y="0"/>
                  </a:lnTo>
                  <a:lnTo>
                    <a:pt x="1872576" y="1865767"/>
                  </a:lnTo>
                  <a:lnTo>
                    <a:pt x="0" y="1865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698434" y="1040472"/>
            <a:ext cx="1810861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6000" spc="-60">
                <a:solidFill>
                  <a:srgbClr val="F6FAFF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</a:p>
        </p:txBody>
      </p:sp>
      <p:sp>
        <p:nvSpPr>
          <p:cNvPr name="Freeform 23" id="23"/>
          <p:cNvSpPr/>
          <p:nvPr/>
        </p:nvSpPr>
        <p:spPr>
          <a:xfrm flipH="true" flipV="false" rot="-5400000">
            <a:off x="13048835" y="2875362"/>
            <a:ext cx="10478330" cy="5810710"/>
          </a:xfrm>
          <a:custGeom>
            <a:avLst/>
            <a:gdLst/>
            <a:ahLst/>
            <a:cxnLst/>
            <a:rect r="r" b="b" t="t" l="l"/>
            <a:pathLst>
              <a:path h="5810710" w="10478330">
                <a:moveTo>
                  <a:pt x="10478330" y="0"/>
                </a:moveTo>
                <a:lnTo>
                  <a:pt x="0" y="0"/>
                </a:lnTo>
                <a:lnTo>
                  <a:pt x="0" y="5810711"/>
                </a:lnTo>
                <a:lnTo>
                  <a:pt x="10478330" y="5810711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029048" y="7882601"/>
            <a:ext cx="1437962" cy="1432997"/>
            <a:chOff x="0" y="0"/>
            <a:chExt cx="1917282" cy="1910662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251118" y="242801"/>
              <a:ext cx="1402973" cy="1425061"/>
              <a:chOff x="0" y="0"/>
              <a:chExt cx="400101" cy="4064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400101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0101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28" id="28"/>
            <p:cNvSpPr/>
            <p:nvPr/>
          </p:nvSpPr>
          <p:spPr>
            <a:xfrm flipH="false" flipV="false" rot="-10710944">
              <a:off x="23813" y="23902"/>
              <a:ext cx="1869657" cy="1862858"/>
            </a:xfrm>
            <a:custGeom>
              <a:avLst/>
              <a:gdLst/>
              <a:ahLst/>
              <a:cxnLst/>
              <a:rect r="r" b="b" t="t" l="l"/>
              <a:pathLst>
                <a:path h="1862858" w="1869657">
                  <a:moveTo>
                    <a:pt x="0" y="0"/>
                  </a:moveTo>
                  <a:lnTo>
                    <a:pt x="1869657" y="0"/>
                  </a:lnTo>
                  <a:lnTo>
                    <a:pt x="1869657" y="1862858"/>
                  </a:lnTo>
                  <a:lnTo>
                    <a:pt x="0" y="1862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028700" y="5325307"/>
            <a:ext cx="1438310" cy="1433344"/>
            <a:chOff x="0" y="0"/>
            <a:chExt cx="1917747" cy="1911125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251179" y="242859"/>
              <a:ext cx="1403313" cy="1425406"/>
              <a:chOff x="0" y="0"/>
              <a:chExt cx="400101" cy="4064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400101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0101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33" id="33"/>
            <p:cNvSpPr/>
            <p:nvPr/>
          </p:nvSpPr>
          <p:spPr>
            <a:xfrm flipH="false" flipV="false" rot="-10710944">
              <a:off x="23818" y="23908"/>
              <a:ext cx="1870110" cy="1863310"/>
            </a:xfrm>
            <a:custGeom>
              <a:avLst/>
              <a:gdLst/>
              <a:ahLst/>
              <a:cxnLst/>
              <a:rect r="r" b="b" t="t" l="l"/>
              <a:pathLst>
                <a:path h="1863310" w="1870110">
                  <a:moveTo>
                    <a:pt x="0" y="0"/>
                  </a:moveTo>
                  <a:lnTo>
                    <a:pt x="1870111" y="0"/>
                  </a:lnTo>
                  <a:lnTo>
                    <a:pt x="1870111" y="1863309"/>
                  </a:lnTo>
                  <a:lnTo>
                    <a:pt x="0" y="1863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4" id="34"/>
          <p:cNvGrpSpPr/>
          <p:nvPr/>
        </p:nvGrpSpPr>
        <p:grpSpPr>
          <a:xfrm rot="-6525375">
            <a:off x="567360" y="2629569"/>
            <a:ext cx="2360991" cy="2352838"/>
            <a:chOff x="0" y="0"/>
            <a:chExt cx="3147988" cy="3137118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412311" y="398655"/>
              <a:ext cx="2303543" cy="2339809"/>
              <a:chOff x="0" y="0"/>
              <a:chExt cx="400101" cy="4064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400101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0101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38" id="38"/>
            <p:cNvSpPr/>
            <p:nvPr/>
          </p:nvSpPr>
          <p:spPr>
            <a:xfrm flipH="false" flipV="false" rot="-10710944">
              <a:off x="39098" y="39244"/>
              <a:ext cx="3069792" cy="3058629"/>
            </a:xfrm>
            <a:custGeom>
              <a:avLst/>
              <a:gdLst/>
              <a:ahLst/>
              <a:cxnLst/>
              <a:rect r="r" b="b" t="t" l="l"/>
              <a:pathLst>
                <a:path h="3058629" w="3069792">
                  <a:moveTo>
                    <a:pt x="0" y="0"/>
                  </a:moveTo>
                  <a:lnTo>
                    <a:pt x="3069792" y="0"/>
                  </a:lnTo>
                  <a:lnTo>
                    <a:pt x="3069792" y="3058629"/>
                  </a:lnTo>
                  <a:lnTo>
                    <a:pt x="0" y="3058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39" id="39"/>
          <p:cNvSpPr txBox="true"/>
          <p:nvPr/>
        </p:nvSpPr>
        <p:spPr>
          <a:xfrm rot="0">
            <a:off x="842599" y="3462559"/>
            <a:ext cx="1810861" cy="1073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 spc="-80">
                <a:solidFill>
                  <a:srgbClr val="F6FAFF"/>
                </a:solidFill>
                <a:latin typeface="Impact"/>
                <a:ea typeface="Impact"/>
                <a:cs typeface="Impact"/>
                <a:sym typeface="Impact"/>
              </a:rPr>
              <a:t>2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738979" y="2952009"/>
            <a:ext cx="11501139" cy="3098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05014A"/>
                </a:solidFill>
                <a:latin typeface="Helvetica Now"/>
                <a:ea typeface="Helvetica Now"/>
                <a:cs typeface="Helvetica Now"/>
                <a:sym typeface="Helvetica Now"/>
              </a:rPr>
              <a:t>Pension-backed loans are </a:t>
            </a:r>
            <a:r>
              <a:rPr lang="en-US" sz="5900">
                <a:solidFill>
                  <a:srgbClr val="05014A"/>
                </a:solidFill>
                <a:latin typeface="Helvetica Now"/>
                <a:ea typeface="Helvetica Now"/>
                <a:cs typeface="Helvetica Now"/>
                <a:sym typeface="Helvetica Now"/>
              </a:rPr>
              <a:t>often easier to qualify for than personal loans.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738979" y="918933"/>
            <a:ext cx="12733798" cy="854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8"/>
              </a:lnSpc>
            </a:pPr>
            <a:r>
              <a:rPr lang="en-US" b="true" sz="610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NO NEED FOR TRADITIONAL CREDIT</a:t>
            </a:r>
          </a:p>
        </p:txBody>
      </p: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0599" cy="118155"/>
            </a:xfrm>
            <a:custGeom>
              <a:avLst/>
              <a:gdLst/>
              <a:ahLst/>
              <a:cxnLst/>
              <a:rect r="r" b="b" t="t" l="l"/>
              <a:pathLst>
                <a:path h="118155" w="390599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OneP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848068" y="1451321"/>
            <a:ext cx="16230600" cy="6877717"/>
          </a:xfrm>
          <a:custGeom>
            <a:avLst/>
            <a:gdLst/>
            <a:ahLst/>
            <a:cxnLst/>
            <a:rect r="r" b="b" t="t" l="l"/>
            <a:pathLst>
              <a:path h="6877717" w="16230600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557433" y="-163475"/>
            <a:ext cx="13864231" cy="10977563"/>
            <a:chOff x="0" y="0"/>
            <a:chExt cx="3651485" cy="28912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51485" cy="2891210"/>
            </a:xfrm>
            <a:custGeom>
              <a:avLst/>
              <a:gdLst/>
              <a:ahLst/>
              <a:cxnLst/>
              <a:rect r="r" b="b" t="t" l="l"/>
              <a:pathLst>
                <a:path h="2891210" w="3651485">
                  <a:moveTo>
                    <a:pt x="0" y="0"/>
                  </a:moveTo>
                  <a:lnTo>
                    <a:pt x="3651485" y="0"/>
                  </a:lnTo>
                  <a:lnTo>
                    <a:pt x="3651485" y="2891210"/>
                  </a:lnTo>
                  <a:lnTo>
                    <a:pt x="0" y="2891210"/>
                  </a:lnTo>
                  <a:close/>
                </a:path>
              </a:pathLst>
            </a:custGeom>
            <a:solidFill>
              <a:srgbClr val="428CE2">
                <a:alpha val="12941"/>
              </a:srgbClr>
            </a:solidFill>
            <a:ln w="38100" cap="sq">
              <a:solidFill>
                <a:srgbClr val="05014A">
                  <a:alpha val="12941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651485" cy="29293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962369" y="7097924"/>
            <a:ext cx="3931788" cy="3921958"/>
          </a:xfrm>
          <a:custGeom>
            <a:avLst/>
            <a:gdLst/>
            <a:ahLst/>
            <a:cxnLst/>
            <a:rect r="r" b="b" t="t" l="l"/>
            <a:pathLst>
              <a:path h="3921958" w="393178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5368955" y="541552"/>
            <a:ext cx="14868594" cy="1543050"/>
            <a:chOff x="0" y="0"/>
            <a:chExt cx="3916008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916008" cy="406400"/>
            </a:xfrm>
            <a:custGeom>
              <a:avLst/>
              <a:gdLst/>
              <a:ahLst/>
              <a:cxnLst/>
              <a:rect r="r" b="b" t="t" l="l"/>
              <a:pathLst>
                <a:path h="406400" w="3916008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true" flipV="false" rot="7392635">
            <a:off x="-3010073" y="-890757"/>
            <a:ext cx="7315200" cy="3201619"/>
          </a:xfrm>
          <a:custGeom>
            <a:avLst/>
            <a:gdLst/>
            <a:ahLst/>
            <a:cxnLst/>
            <a:rect r="r" b="b" t="t" l="l"/>
            <a:pathLst>
              <a:path h="3201619" w="7315200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53918" y="5546013"/>
            <a:ext cx="3894150" cy="1543050"/>
            <a:chOff x="0" y="0"/>
            <a:chExt cx="1025620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25620" cy="406400"/>
            </a:xfrm>
            <a:custGeom>
              <a:avLst/>
              <a:gdLst/>
              <a:ahLst/>
              <a:cxnLst/>
              <a:rect r="r" b="b" t="t" l="l"/>
              <a:pathLst>
                <a:path h="406400" w="1025620">
                  <a:moveTo>
                    <a:pt x="155071" y="0"/>
                  </a:moveTo>
                  <a:lnTo>
                    <a:pt x="870549" y="0"/>
                  </a:lnTo>
                  <a:cubicBezTo>
                    <a:pt x="956192" y="0"/>
                    <a:pt x="1025620" y="69428"/>
                    <a:pt x="1025620" y="155071"/>
                  </a:cubicBezTo>
                  <a:lnTo>
                    <a:pt x="1025620" y="251329"/>
                  </a:lnTo>
                  <a:cubicBezTo>
                    <a:pt x="1025620" y="336972"/>
                    <a:pt x="956192" y="406400"/>
                    <a:pt x="870549" y="406400"/>
                  </a:cubicBezTo>
                  <a:lnTo>
                    <a:pt x="155071" y="406400"/>
                  </a:lnTo>
                  <a:cubicBezTo>
                    <a:pt x="69428" y="406400"/>
                    <a:pt x="0" y="336972"/>
                    <a:pt x="0" y="251329"/>
                  </a:cubicBezTo>
                  <a:lnTo>
                    <a:pt x="0" y="155071"/>
                  </a:lnTo>
                  <a:cubicBezTo>
                    <a:pt x="0" y="69428"/>
                    <a:pt x="69428" y="0"/>
                    <a:pt x="155071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02562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5478873">
            <a:off x="912336" y="595461"/>
            <a:ext cx="1440207" cy="1435233"/>
            <a:chOff x="0" y="0"/>
            <a:chExt cx="1920275" cy="1913645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251510" y="243180"/>
              <a:ext cx="1405163" cy="1427285"/>
              <a:chOff x="0" y="0"/>
              <a:chExt cx="400101" cy="4064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00101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0101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-10710944">
              <a:off x="23850" y="23939"/>
              <a:ext cx="1872576" cy="1865766"/>
            </a:xfrm>
            <a:custGeom>
              <a:avLst/>
              <a:gdLst/>
              <a:ahLst/>
              <a:cxnLst/>
              <a:rect r="r" b="b" t="t" l="l"/>
              <a:pathLst>
                <a:path h="1865766" w="1872576">
                  <a:moveTo>
                    <a:pt x="0" y="0"/>
                  </a:moveTo>
                  <a:lnTo>
                    <a:pt x="1872576" y="0"/>
                  </a:lnTo>
                  <a:lnTo>
                    <a:pt x="1872576" y="1865767"/>
                  </a:lnTo>
                  <a:lnTo>
                    <a:pt x="0" y="1865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698434" y="1040472"/>
            <a:ext cx="1810861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6000" spc="-60">
                <a:solidFill>
                  <a:srgbClr val="F6FAFF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</a:p>
        </p:txBody>
      </p:sp>
      <p:sp>
        <p:nvSpPr>
          <p:cNvPr name="Freeform 23" id="23"/>
          <p:cNvSpPr/>
          <p:nvPr/>
        </p:nvSpPr>
        <p:spPr>
          <a:xfrm flipH="true" flipV="false" rot="-5400000">
            <a:off x="13048835" y="2875362"/>
            <a:ext cx="10478330" cy="5810710"/>
          </a:xfrm>
          <a:custGeom>
            <a:avLst/>
            <a:gdLst/>
            <a:ahLst/>
            <a:cxnLst/>
            <a:rect r="r" b="b" t="t" l="l"/>
            <a:pathLst>
              <a:path h="5810710" w="10478330">
                <a:moveTo>
                  <a:pt x="10478330" y="0"/>
                </a:moveTo>
                <a:lnTo>
                  <a:pt x="0" y="0"/>
                </a:lnTo>
                <a:lnTo>
                  <a:pt x="0" y="5810711"/>
                </a:lnTo>
                <a:lnTo>
                  <a:pt x="10478330" y="5810711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029048" y="7882601"/>
            <a:ext cx="1437962" cy="1432997"/>
            <a:chOff x="0" y="0"/>
            <a:chExt cx="1917282" cy="1910662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251118" y="242801"/>
              <a:ext cx="1402973" cy="1425061"/>
              <a:chOff x="0" y="0"/>
              <a:chExt cx="400101" cy="4064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400101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0101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28" id="28"/>
            <p:cNvSpPr/>
            <p:nvPr/>
          </p:nvSpPr>
          <p:spPr>
            <a:xfrm flipH="false" flipV="false" rot="-10710944">
              <a:off x="23813" y="23902"/>
              <a:ext cx="1869657" cy="1862858"/>
            </a:xfrm>
            <a:custGeom>
              <a:avLst/>
              <a:gdLst/>
              <a:ahLst/>
              <a:cxnLst/>
              <a:rect r="r" b="b" t="t" l="l"/>
              <a:pathLst>
                <a:path h="1862858" w="1869657">
                  <a:moveTo>
                    <a:pt x="0" y="0"/>
                  </a:moveTo>
                  <a:lnTo>
                    <a:pt x="1869657" y="0"/>
                  </a:lnTo>
                  <a:lnTo>
                    <a:pt x="1869657" y="1862858"/>
                  </a:lnTo>
                  <a:lnTo>
                    <a:pt x="0" y="1862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4539943">
            <a:off x="569923" y="5143500"/>
            <a:ext cx="2356212" cy="2348076"/>
            <a:chOff x="0" y="0"/>
            <a:chExt cx="3141616" cy="3130768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411476" y="397848"/>
              <a:ext cx="2298881" cy="2335073"/>
              <a:chOff x="0" y="0"/>
              <a:chExt cx="400101" cy="4064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400101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0101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33" id="33"/>
            <p:cNvSpPr/>
            <p:nvPr/>
          </p:nvSpPr>
          <p:spPr>
            <a:xfrm flipH="false" flipV="false" rot="-10710944">
              <a:off x="39019" y="39165"/>
              <a:ext cx="3063578" cy="3052438"/>
            </a:xfrm>
            <a:custGeom>
              <a:avLst/>
              <a:gdLst/>
              <a:ahLst/>
              <a:cxnLst/>
              <a:rect r="r" b="b" t="t" l="l"/>
              <a:pathLst>
                <a:path h="3052438" w="3063578">
                  <a:moveTo>
                    <a:pt x="0" y="0"/>
                  </a:moveTo>
                  <a:lnTo>
                    <a:pt x="3063578" y="0"/>
                  </a:lnTo>
                  <a:lnTo>
                    <a:pt x="3063578" y="3052438"/>
                  </a:lnTo>
                  <a:lnTo>
                    <a:pt x="0" y="3052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882235" y="3086850"/>
            <a:ext cx="1443259" cy="1438275"/>
            <a:chOff x="0" y="0"/>
            <a:chExt cx="1924345" cy="1917700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252043" y="243695"/>
              <a:ext cx="1408141" cy="1430310"/>
              <a:chOff x="0" y="0"/>
              <a:chExt cx="400101" cy="4064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400101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0101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38" id="38"/>
            <p:cNvSpPr/>
            <p:nvPr/>
          </p:nvSpPr>
          <p:spPr>
            <a:xfrm flipH="false" flipV="false" rot="-10710944">
              <a:off x="23900" y="23990"/>
              <a:ext cx="1876544" cy="1869720"/>
            </a:xfrm>
            <a:custGeom>
              <a:avLst/>
              <a:gdLst/>
              <a:ahLst/>
              <a:cxnLst/>
              <a:rect r="r" b="b" t="t" l="l"/>
              <a:pathLst>
                <a:path h="1869720" w="1876544">
                  <a:moveTo>
                    <a:pt x="0" y="0"/>
                  </a:moveTo>
                  <a:lnTo>
                    <a:pt x="1876544" y="0"/>
                  </a:lnTo>
                  <a:lnTo>
                    <a:pt x="1876544" y="1869720"/>
                  </a:lnTo>
                  <a:lnTo>
                    <a:pt x="0" y="1869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39" id="39"/>
          <p:cNvSpPr txBox="true"/>
          <p:nvPr/>
        </p:nvSpPr>
        <p:spPr>
          <a:xfrm rot="0">
            <a:off x="727009" y="3529763"/>
            <a:ext cx="1810861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6000" spc="-60">
                <a:solidFill>
                  <a:srgbClr val="F6FAFF"/>
                </a:solidFill>
                <a:latin typeface="Impact"/>
                <a:ea typeface="Impact"/>
                <a:cs typeface="Impact"/>
                <a:sym typeface="Impact"/>
              </a:rPr>
              <a:t>2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842599" y="6028148"/>
            <a:ext cx="1810861" cy="1073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 spc="-80">
                <a:solidFill>
                  <a:srgbClr val="F6FAFF"/>
                </a:solidFill>
                <a:latin typeface="Impact"/>
                <a:ea typeface="Impact"/>
                <a:cs typeface="Impact"/>
                <a:sym typeface="Impact"/>
              </a:rPr>
              <a:t>3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738979" y="2952009"/>
            <a:ext cx="11501139" cy="5193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05014A"/>
                </a:solidFill>
                <a:latin typeface="Helvetica Now"/>
                <a:ea typeface="Helvetica Now"/>
                <a:cs typeface="Helvetica Now"/>
                <a:sym typeface="Helvetica Now"/>
              </a:rPr>
              <a:t>Pension income is usually s</a:t>
            </a:r>
            <a:r>
              <a:rPr lang="en-US" sz="5900">
                <a:solidFill>
                  <a:srgbClr val="05014A"/>
                </a:solidFill>
                <a:latin typeface="Helvetica Now"/>
                <a:ea typeface="Helvetica Now"/>
                <a:cs typeface="Helvetica Now"/>
                <a:sym typeface="Helvetica Now"/>
              </a:rPr>
              <a:t>teady and predictable, reducing default for lenders and providing stable repayment terms for borrowers.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738979" y="918933"/>
            <a:ext cx="12733798" cy="854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8"/>
              </a:lnSpc>
            </a:pPr>
            <a:r>
              <a:rPr lang="en-US" b="true" sz="610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PREDICTABLE REPAYMENT SOURCE</a:t>
            </a:r>
          </a:p>
        </p:txBody>
      </p:sp>
    </p:spTree>
  </p:cSld>
  <p:clrMapOvr>
    <a:masterClrMapping/>
  </p:clrMapOvr>
  <p:transition spd="fast">
    <p:fad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0599" cy="118155"/>
            </a:xfrm>
            <a:custGeom>
              <a:avLst/>
              <a:gdLst/>
              <a:ahLst/>
              <a:cxnLst/>
              <a:rect r="r" b="b" t="t" l="l"/>
              <a:pathLst>
                <a:path h="118155" w="390599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OneP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848068" y="1451321"/>
            <a:ext cx="16230600" cy="6877717"/>
          </a:xfrm>
          <a:custGeom>
            <a:avLst/>
            <a:gdLst/>
            <a:ahLst/>
            <a:cxnLst/>
            <a:rect r="r" b="b" t="t" l="l"/>
            <a:pathLst>
              <a:path h="6877717" w="16230600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557433" y="-163475"/>
            <a:ext cx="13864231" cy="10977563"/>
            <a:chOff x="0" y="0"/>
            <a:chExt cx="3651485" cy="28912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51485" cy="2891210"/>
            </a:xfrm>
            <a:custGeom>
              <a:avLst/>
              <a:gdLst/>
              <a:ahLst/>
              <a:cxnLst/>
              <a:rect r="r" b="b" t="t" l="l"/>
              <a:pathLst>
                <a:path h="2891210" w="3651485">
                  <a:moveTo>
                    <a:pt x="0" y="0"/>
                  </a:moveTo>
                  <a:lnTo>
                    <a:pt x="3651485" y="0"/>
                  </a:lnTo>
                  <a:lnTo>
                    <a:pt x="3651485" y="2891210"/>
                  </a:lnTo>
                  <a:lnTo>
                    <a:pt x="0" y="2891210"/>
                  </a:lnTo>
                  <a:close/>
                </a:path>
              </a:pathLst>
            </a:custGeom>
            <a:solidFill>
              <a:srgbClr val="428CE2">
                <a:alpha val="12941"/>
              </a:srgbClr>
            </a:solidFill>
            <a:ln w="38100" cap="sq">
              <a:solidFill>
                <a:srgbClr val="05014A">
                  <a:alpha val="12941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651485" cy="29293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962369" y="7097924"/>
            <a:ext cx="3931788" cy="3921958"/>
          </a:xfrm>
          <a:custGeom>
            <a:avLst/>
            <a:gdLst/>
            <a:ahLst/>
            <a:cxnLst/>
            <a:rect r="r" b="b" t="t" l="l"/>
            <a:pathLst>
              <a:path h="3921958" w="393178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5368955" y="541552"/>
            <a:ext cx="14868594" cy="1543050"/>
            <a:chOff x="0" y="0"/>
            <a:chExt cx="3916008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916008" cy="406400"/>
            </a:xfrm>
            <a:custGeom>
              <a:avLst/>
              <a:gdLst/>
              <a:ahLst/>
              <a:cxnLst/>
              <a:rect r="r" b="b" t="t" l="l"/>
              <a:pathLst>
                <a:path h="406400" w="3916008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true" flipV="false" rot="7392635">
            <a:off x="-3010073" y="-890757"/>
            <a:ext cx="7315200" cy="3201619"/>
          </a:xfrm>
          <a:custGeom>
            <a:avLst/>
            <a:gdLst/>
            <a:ahLst/>
            <a:cxnLst/>
            <a:rect r="r" b="b" t="t" l="l"/>
            <a:pathLst>
              <a:path h="3201619" w="7315200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22344" y="7927987"/>
            <a:ext cx="3894150" cy="1543050"/>
            <a:chOff x="0" y="0"/>
            <a:chExt cx="1025620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25620" cy="406400"/>
            </a:xfrm>
            <a:custGeom>
              <a:avLst/>
              <a:gdLst/>
              <a:ahLst/>
              <a:cxnLst/>
              <a:rect r="r" b="b" t="t" l="l"/>
              <a:pathLst>
                <a:path h="406400" w="1025620">
                  <a:moveTo>
                    <a:pt x="155071" y="0"/>
                  </a:moveTo>
                  <a:lnTo>
                    <a:pt x="870549" y="0"/>
                  </a:lnTo>
                  <a:cubicBezTo>
                    <a:pt x="956192" y="0"/>
                    <a:pt x="1025620" y="69428"/>
                    <a:pt x="1025620" y="155071"/>
                  </a:cubicBezTo>
                  <a:lnTo>
                    <a:pt x="1025620" y="251329"/>
                  </a:lnTo>
                  <a:cubicBezTo>
                    <a:pt x="1025620" y="336972"/>
                    <a:pt x="956192" y="406400"/>
                    <a:pt x="870549" y="406400"/>
                  </a:cubicBezTo>
                  <a:lnTo>
                    <a:pt x="155071" y="406400"/>
                  </a:lnTo>
                  <a:cubicBezTo>
                    <a:pt x="69428" y="406400"/>
                    <a:pt x="0" y="336972"/>
                    <a:pt x="0" y="251329"/>
                  </a:cubicBezTo>
                  <a:lnTo>
                    <a:pt x="0" y="155071"/>
                  </a:lnTo>
                  <a:cubicBezTo>
                    <a:pt x="0" y="69428"/>
                    <a:pt x="69428" y="0"/>
                    <a:pt x="155071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02562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5478873">
            <a:off x="912336" y="595461"/>
            <a:ext cx="1440207" cy="1435233"/>
            <a:chOff x="0" y="0"/>
            <a:chExt cx="1920275" cy="1913645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251510" y="243180"/>
              <a:ext cx="1405163" cy="1427285"/>
              <a:chOff x="0" y="0"/>
              <a:chExt cx="400101" cy="4064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00101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0101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-10710944">
              <a:off x="23850" y="23939"/>
              <a:ext cx="1872576" cy="1865766"/>
            </a:xfrm>
            <a:custGeom>
              <a:avLst/>
              <a:gdLst/>
              <a:ahLst/>
              <a:cxnLst/>
              <a:rect r="r" b="b" t="t" l="l"/>
              <a:pathLst>
                <a:path h="1865766" w="1872576">
                  <a:moveTo>
                    <a:pt x="0" y="0"/>
                  </a:moveTo>
                  <a:lnTo>
                    <a:pt x="1872576" y="0"/>
                  </a:lnTo>
                  <a:lnTo>
                    <a:pt x="1872576" y="1865767"/>
                  </a:lnTo>
                  <a:lnTo>
                    <a:pt x="0" y="1865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698434" y="1040472"/>
            <a:ext cx="1810861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6000" spc="-60">
                <a:solidFill>
                  <a:srgbClr val="F6FAFF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</a:p>
        </p:txBody>
      </p:sp>
      <p:sp>
        <p:nvSpPr>
          <p:cNvPr name="Freeform 23" id="23"/>
          <p:cNvSpPr/>
          <p:nvPr/>
        </p:nvSpPr>
        <p:spPr>
          <a:xfrm flipH="true" flipV="false" rot="-5400000">
            <a:off x="13048835" y="2875362"/>
            <a:ext cx="10478330" cy="5810710"/>
          </a:xfrm>
          <a:custGeom>
            <a:avLst/>
            <a:gdLst/>
            <a:ahLst/>
            <a:cxnLst/>
            <a:rect r="r" b="b" t="t" l="l"/>
            <a:pathLst>
              <a:path h="5810710" w="10478330">
                <a:moveTo>
                  <a:pt x="10478330" y="0"/>
                </a:moveTo>
                <a:lnTo>
                  <a:pt x="0" y="0"/>
                </a:lnTo>
                <a:lnTo>
                  <a:pt x="0" y="5810711"/>
                </a:lnTo>
                <a:lnTo>
                  <a:pt x="10478330" y="5810711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5018810">
            <a:off x="609642" y="7430009"/>
            <a:ext cx="2356048" cy="2347912"/>
            <a:chOff x="0" y="0"/>
            <a:chExt cx="3141397" cy="3130550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411448" y="397820"/>
              <a:ext cx="2298721" cy="2334910"/>
              <a:chOff x="0" y="0"/>
              <a:chExt cx="400101" cy="4064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400101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0101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8" id="28"/>
            <p:cNvSpPr/>
            <p:nvPr/>
          </p:nvSpPr>
          <p:spPr>
            <a:xfrm flipH="false" flipV="false" rot="-10710944">
              <a:off x="39016" y="39162"/>
              <a:ext cx="3063365" cy="3052226"/>
            </a:xfrm>
            <a:custGeom>
              <a:avLst/>
              <a:gdLst/>
              <a:ahLst/>
              <a:cxnLst/>
              <a:rect r="r" b="b" t="t" l="l"/>
              <a:pathLst>
                <a:path h="3052226" w="3063365">
                  <a:moveTo>
                    <a:pt x="0" y="0"/>
                  </a:moveTo>
                  <a:lnTo>
                    <a:pt x="3063365" y="0"/>
                  </a:lnTo>
                  <a:lnTo>
                    <a:pt x="3063365" y="3052226"/>
                  </a:lnTo>
                  <a:lnTo>
                    <a:pt x="0" y="3052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-1874808">
            <a:off x="913302" y="5600884"/>
            <a:ext cx="1438275" cy="1433309"/>
            <a:chOff x="0" y="0"/>
            <a:chExt cx="1917700" cy="1911078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251173" y="242853"/>
              <a:ext cx="1403279" cy="1425371"/>
              <a:chOff x="0" y="0"/>
              <a:chExt cx="400101" cy="4064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400101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0101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33" id="33"/>
            <p:cNvSpPr/>
            <p:nvPr/>
          </p:nvSpPr>
          <p:spPr>
            <a:xfrm flipH="false" flipV="false" rot="-10710944">
              <a:off x="23818" y="23907"/>
              <a:ext cx="1870064" cy="1863264"/>
            </a:xfrm>
            <a:custGeom>
              <a:avLst/>
              <a:gdLst/>
              <a:ahLst/>
              <a:cxnLst/>
              <a:rect r="r" b="b" t="t" l="l"/>
              <a:pathLst>
                <a:path h="1863264" w="1870064">
                  <a:moveTo>
                    <a:pt x="0" y="0"/>
                  </a:moveTo>
                  <a:lnTo>
                    <a:pt x="1870064" y="0"/>
                  </a:lnTo>
                  <a:lnTo>
                    <a:pt x="1870064" y="1863264"/>
                  </a:lnTo>
                  <a:lnTo>
                    <a:pt x="0" y="1863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882235" y="3086850"/>
            <a:ext cx="1443259" cy="1438275"/>
            <a:chOff x="0" y="0"/>
            <a:chExt cx="1924345" cy="1917700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252043" y="243695"/>
              <a:ext cx="1408141" cy="1430310"/>
              <a:chOff x="0" y="0"/>
              <a:chExt cx="400101" cy="4064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400101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0101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38" id="38"/>
            <p:cNvSpPr/>
            <p:nvPr/>
          </p:nvSpPr>
          <p:spPr>
            <a:xfrm flipH="false" flipV="false" rot="-10710944">
              <a:off x="23900" y="23990"/>
              <a:ext cx="1876544" cy="1869720"/>
            </a:xfrm>
            <a:custGeom>
              <a:avLst/>
              <a:gdLst/>
              <a:ahLst/>
              <a:cxnLst/>
              <a:rect r="r" b="b" t="t" l="l"/>
              <a:pathLst>
                <a:path h="1869720" w="1876544">
                  <a:moveTo>
                    <a:pt x="0" y="0"/>
                  </a:moveTo>
                  <a:lnTo>
                    <a:pt x="1876544" y="0"/>
                  </a:lnTo>
                  <a:lnTo>
                    <a:pt x="1876544" y="1869720"/>
                  </a:lnTo>
                  <a:lnTo>
                    <a:pt x="0" y="1869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39" id="39"/>
          <p:cNvSpPr txBox="true"/>
          <p:nvPr/>
        </p:nvSpPr>
        <p:spPr>
          <a:xfrm rot="0">
            <a:off x="727009" y="3529763"/>
            <a:ext cx="1810861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6000" spc="-60">
                <a:solidFill>
                  <a:srgbClr val="F6FAFF"/>
                </a:solidFill>
                <a:latin typeface="Impact"/>
                <a:ea typeface="Impact"/>
                <a:cs typeface="Impact"/>
                <a:sym typeface="Impact"/>
              </a:rPr>
              <a:t>2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36534" y="6075773"/>
            <a:ext cx="1810861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6000" spc="-60">
                <a:solidFill>
                  <a:srgbClr val="F6FAFF"/>
                </a:solidFill>
                <a:latin typeface="Impact"/>
                <a:ea typeface="Impact"/>
                <a:cs typeface="Impact"/>
                <a:sym typeface="Impact"/>
              </a:rPr>
              <a:t>3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863185" y="8265295"/>
            <a:ext cx="1810861" cy="1073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 spc="-80">
                <a:solidFill>
                  <a:srgbClr val="F6FAFF"/>
                </a:solidFill>
                <a:latin typeface="Impact"/>
                <a:ea typeface="Impact"/>
                <a:cs typeface="Impact"/>
                <a:sym typeface="Impact"/>
              </a:rPr>
              <a:t>4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738979" y="2952009"/>
            <a:ext cx="11501139" cy="5193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05014A"/>
                </a:solidFill>
                <a:latin typeface="Helvetica Now"/>
                <a:ea typeface="Helvetica Now"/>
                <a:cs typeface="Helvetica Now"/>
                <a:sym typeface="Helvetica Now"/>
              </a:rPr>
              <a:t>Borrowers may us</a:t>
            </a:r>
            <a:r>
              <a:rPr lang="en-US" sz="5900">
                <a:solidFill>
                  <a:srgbClr val="05014A"/>
                </a:solidFill>
                <a:latin typeface="Helvetica Now"/>
                <a:ea typeface="Helvetica Now"/>
                <a:cs typeface="Helvetica Now"/>
                <a:sym typeface="Helvetica Now"/>
              </a:rPr>
              <a:t>e loan to improved their standard of living, fund a small business, or travel, enhancing retirement enjoyment.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058384" y="918933"/>
            <a:ext cx="8862329" cy="854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8"/>
              </a:lnSpc>
            </a:pPr>
            <a:r>
              <a:rPr lang="en-US" b="true" sz="610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IMPROVED QUALITY OF LIFE</a:t>
            </a:r>
          </a:p>
        </p:txBody>
      </p:sp>
    </p:spTree>
  </p:cSld>
  <p:clrMapOvr>
    <a:masterClrMapping/>
  </p:clrMapOvr>
  <p:transition spd="fast">
    <p:fad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14368148" y="2416664"/>
            <a:ext cx="15649812" cy="3823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27"/>
              </a:lnSpc>
            </a:pPr>
            <a:r>
              <a:rPr lang="en-US" b="true" sz="27409" i="true">
                <a:solidFill>
                  <a:srgbClr val="FFFFFF"/>
                </a:solidFill>
                <a:latin typeface="Heading Now 11-18 Bold Italics"/>
                <a:ea typeface="Heading Now 11-18 Bold Italics"/>
                <a:cs typeface="Heading Now 11-18 Bold Italics"/>
                <a:sym typeface="Heading Now 11-18 Bold Italics"/>
              </a:rPr>
              <a:t>COMPETITORS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444022" y="32382"/>
            <a:ext cx="10037969" cy="10606407"/>
            <a:chOff x="0" y="0"/>
            <a:chExt cx="13383959" cy="14141876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18413" t="0" r="18413" b="0"/>
            <a:stretch>
              <a:fillRect/>
            </a:stretch>
          </p:blipFill>
          <p:spPr>
            <a:xfrm flipH="false" flipV="false">
              <a:off x="0" y="0"/>
              <a:ext cx="13383959" cy="14141876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-4156328" y="-1187572"/>
            <a:ext cx="16846659" cy="12662144"/>
            <a:chOff x="0" y="0"/>
            <a:chExt cx="929336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29336" cy="698500"/>
            </a:xfrm>
            <a:custGeom>
              <a:avLst/>
              <a:gdLst/>
              <a:ahLst/>
              <a:cxnLst/>
              <a:rect r="r" b="b" t="t" l="l"/>
              <a:pathLst>
                <a:path h="698500" w="929336">
                  <a:moveTo>
                    <a:pt x="929336" y="349250"/>
                  </a:moveTo>
                  <a:lnTo>
                    <a:pt x="726136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726136" y="0"/>
                  </a:lnTo>
                  <a:lnTo>
                    <a:pt x="929336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14300" y="-38100"/>
              <a:ext cx="700736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2914017" y="1559260"/>
            <a:ext cx="20591987" cy="12020572"/>
          </a:xfrm>
          <a:custGeom>
            <a:avLst/>
            <a:gdLst/>
            <a:ahLst/>
            <a:cxnLst/>
            <a:rect r="r" b="b" t="t" l="l"/>
            <a:pathLst>
              <a:path h="12020572" w="20591987">
                <a:moveTo>
                  <a:pt x="0" y="0"/>
                </a:moveTo>
                <a:lnTo>
                  <a:pt x="20591987" y="0"/>
                </a:lnTo>
                <a:lnTo>
                  <a:pt x="20591987" y="12020573"/>
                </a:lnTo>
                <a:lnTo>
                  <a:pt x="0" y="120205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90599" cy="118155"/>
            </a:xfrm>
            <a:custGeom>
              <a:avLst/>
              <a:gdLst/>
              <a:ahLst/>
              <a:cxnLst/>
              <a:rect r="r" b="b" t="t" l="l"/>
              <a:pathLst>
                <a:path h="118155" w="390599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OneP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962369" y="7097924"/>
            <a:ext cx="3931788" cy="3921958"/>
          </a:xfrm>
          <a:custGeom>
            <a:avLst/>
            <a:gdLst/>
            <a:ahLst/>
            <a:cxnLst/>
            <a:rect r="r" b="b" t="t" l="l"/>
            <a:pathLst>
              <a:path h="3921958" w="393178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7392635">
            <a:off x="-3010073" y="-890757"/>
            <a:ext cx="7315200" cy="3201619"/>
          </a:xfrm>
          <a:custGeom>
            <a:avLst/>
            <a:gdLst/>
            <a:ahLst/>
            <a:cxnLst/>
            <a:rect r="r" b="b" t="t" l="l"/>
            <a:pathLst>
              <a:path h="3201619" w="7315200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-5400000">
            <a:off x="13206854" y="2333810"/>
            <a:ext cx="10478330" cy="5810710"/>
          </a:xfrm>
          <a:custGeom>
            <a:avLst/>
            <a:gdLst/>
            <a:ahLst/>
            <a:cxnLst/>
            <a:rect r="r" b="b" t="t" l="l"/>
            <a:pathLst>
              <a:path h="5810710" w="10478330">
                <a:moveTo>
                  <a:pt x="10478330" y="0"/>
                </a:moveTo>
                <a:lnTo>
                  <a:pt x="0" y="0"/>
                </a:lnTo>
                <a:lnTo>
                  <a:pt x="0" y="5810710"/>
                </a:lnTo>
                <a:lnTo>
                  <a:pt x="10478330" y="5810710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0" y="3374699"/>
            <a:ext cx="11945096" cy="3567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92"/>
              </a:lnSpc>
            </a:pPr>
            <a:r>
              <a:rPr lang="en-US" b="true" sz="7600" i="true" spc="-304">
                <a:solidFill>
                  <a:srgbClr val="418CE3"/>
                </a:solidFill>
                <a:latin typeface="Heading Now 91-98 Bold Italics"/>
                <a:ea typeface="Heading Now 91-98 Bold Italics"/>
                <a:cs typeface="Heading Now 91-98 Bold Italics"/>
                <a:sym typeface="Heading Now 91-98 Bold Italics"/>
              </a:rPr>
              <a:t>IDENTIFICATION OF </a:t>
            </a:r>
          </a:p>
          <a:p>
            <a:pPr algn="ctr">
              <a:lnSpc>
                <a:spcPts val="8892"/>
              </a:lnSpc>
            </a:pPr>
            <a:r>
              <a:rPr lang="en-US" b="true" sz="7600" i="true" spc="-304">
                <a:solidFill>
                  <a:srgbClr val="418CE3"/>
                </a:solidFill>
                <a:latin typeface="Heading Now 91-98 Bold Italics"/>
                <a:ea typeface="Heading Now 91-98 Bold Italics"/>
                <a:cs typeface="Heading Now 91-98 Bold Italics"/>
                <a:sym typeface="Heading Now 91-98 Bold Italics"/>
              </a:rPr>
              <a:t>PROBLEMS 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10052"/>
            <a:ext cx="20591987" cy="12020572"/>
          </a:xfrm>
          <a:custGeom>
            <a:avLst/>
            <a:gdLst/>
            <a:ahLst/>
            <a:cxnLst/>
            <a:rect r="r" b="b" t="t" l="l"/>
            <a:pathLst>
              <a:path h="12020572" w="20591987">
                <a:moveTo>
                  <a:pt x="0" y="0"/>
                </a:moveTo>
                <a:lnTo>
                  <a:pt x="20591987" y="0"/>
                </a:lnTo>
                <a:lnTo>
                  <a:pt x="20591987" y="12020573"/>
                </a:lnTo>
                <a:lnTo>
                  <a:pt x="0" y="120205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555849" y="3280283"/>
            <a:ext cx="28292461" cy="10478330"/>
            <a:chOff x="0" y="0"/>
            <a:chExt cx="7451512" cy="2759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451513" cy="2759725"/>
            </a:xfrm>
            <a:custGeom>
              <a:avLst/>
              <a:gdLst/>
              <a:ahLst/>
              <a:cxnLst/>
              <a:rect r="r" b="b" t="t" l="l"/>
              <a:pathLst>
                <a:path h="2759725" w="7451513">
                  <a:moveTo>
                    <a:pt x="0" y="0"/>
                  </a:moveTo>
                  <a:lnTo>
                    <a:pt x="7451513" y="0"/>
                  </a:lnTo>
                  <a:lnTo>
                    <a:pt x="7451513" y="2759725"/>
                  </a:lnTo>
                  <a:lnTo>
                    <a:pt x="0" y="2759725"/>
                  </a:lnTo>
                  <a:close/>
                </a:path>
              </a:pathLst>
            </a:custGeom>
            <a:solidFill>
              <a:srgbClr val="FCFCFC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451512" cy="279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4131788" y="-1230141"/>
            <a:ext cx="8831438" cy="13403216"/>
            <a:chOff x="0" y="0"/>
            <a:chExt cx="2325976" cy="35300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25975" cy="3530065"/>
            </a:xfrm>
            <a:custGeom>
              <a:avLst/>
              <a:gdLst/>
              <a:ahLst/>
              <a:cxnLst/>
              <a:rect r="r" b="b" t="t" l="l"/>
              <a:pathLst>
                <a:path h="3530065" w="2325975">
                  <a:moveTo>
                    <a:pt x="0" y="0"/>
                  </a:moveTo>
                  <a:lnTo>
                    <a:pt x="2325975" y="0"/>
                  </a:lnTo>
                  <a:lnTo>
                    <a:pt x="2325975" y="3530065"/>
                  </a:lnTo>
                  <a:lnTo>
                    <a:pt x="0" y="3530065"/>
                  </a:lnTo>
                  <a:close/>
                </a:path>
              </a:pathLst>
            </a:custGeom>
            <a:solidFill>
              <a:srgbClr val="428CE2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325976" cy="35681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962369" y="7097924"/>
            <a:ext cx="3931788" cy="3921958"/>
          </a:xfrm>
          <a:custGeom>
            <a:avLst/>
            <a:gdLst/>
            <a:ahLst/>
            <a:cxnLst/>
            <a:rect r="r" b="b" t="t" l="l"/>
            <a:pathLst>
              <a:path h="3921958" w="393178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7392635">
            <a:off x="-3010073" y="-890757"/>
            <a:ext cx="7315200" cy="3201619"/>
          </a:xfrm>
          <a:custGeom>
            <a:avLst/>
            <a:gdLst/>
            <a:ahLst/>
            <a:cxnLst/>
            <a:rect r="r" b="b" t="t" l="l"/>
            <a:pathLst>
              <a:path h="3201619" w="7315200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-5400000">
            <a:off x="13048835" y="2238145"/>
            <a:ext cx="10478330" cy="5810710"/>
          </a:xfrm>
          <a:custGeom>
            <a:avLst/>
            <a:gdLst/>
            <a:ahLst/>
            <a:cxnLst/>
            <a:rect r="r" b="b" t="t" l="l"/>
            <a:pathLst>
              <a:path h="5810710" w="10478330">
                <a:moveTo>
                  <a:pt x="10478330" y="0"/>
                </a:moveTo>
                <a:lnTo>
                  <a:pt x="0" y="0"/>
                </a:lnTo>
                <a:lnTo>
                  <a:pt x="0" y="5810710"/>
                </a:lnTo>
                <a:lnTo>
                  <a:pt x="10478330" y="5810710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391766" y="654651"/>
            <a:ext cx="13504468" cy="2914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95"/>
              </a:lnSpc>
            </a:pPr>
            <a:r>
              <a:rPr lang="en-US" sz="19784" spc="-197">
                <a:solidFill>
                  <a:srgbClr val="418CE3"/>
                </a:solidFill>
                <a:latin typeface="Impact"/>
                <a:ea typeface="Impact"/>
                <a:cs typeface="Impact"/>
                <a:sym typeface="Impact"/>
              </a:rPr>
              <a:t>INTRODUCTION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3931" y="3593599"/>
            <a:ext cx="17180335" cy="6139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sz="5799">
                <a:solidFill>
                  <a:srgbClr val="05014A"/>
                </a:solidFill>
                <a:latin typeface="Helvetica Now"/>
                <a:ea typeface="Helvetica Now"/>
                <a:cs typeface="Helvetica Now"/>
                <a:sym typeface="Helvetica Now"/>
              </a:rPr>
              <a:t>To effectively compete, focus on y</a:t>
            </a:r>
            <a:r>
              <a:rPr lang="en-US" sz="5799">
                <a:solidFill>
                  <a:srgbClr val="05014A"/>
                </a:solidFill>
                <a:latin typeface="Helvetica Now"/>
                <a:ea typeface="Helvetica Now"/>
                <a:cs typeface="Helvetica Now"/>
                <a:sym typeface="Helvetica Now"/>
              </a:rPr>
              <a:t>our capabilities, understand your customers, and differentiate your services. Do not get mired down in comparing yourself to competition; instead, focus on client demands and constant progress. </a:t>
            </a:r>
          </a:p>
        </p:txBody>
      </p:sp>
    </p:spTree>
  </p:cSld>
  <p:clrMapOvr>
    <a:masterClrMapping/>
  </p:clrMapOvr>
  <p:transition spd="fast">
    <p:wipe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0599" cy="118155"/>
            </a:xfrm>
            <a:custGeom>
              <a:avLst/>
              <a:gdLst/>
              <a:ahLst/>
              <a:cxnLst/>
              <a:rect r="r" b="b" t="t" l="l"/>
              <a:pathLst>
                <a:path h="118155" w="390599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OneP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848068" y="1451321"/>
            <a:ext cx="16230600" cy="6877717"/>
          </a:xfrm>
          <a:custGeom>
            <a:avLst/>
            <a:gdLst/>
            <a:ahLst/>
            <a:cxnLst/>
            <a:rect r="r" b="b" t="t" l="l"/>
            <a:pathLst>
              <a:path h="6877717" w="16230600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368955" y="541552"/>
            <a:ext cx="14868594" cy="1543050"/>
            <a:chOff x="0" y="0"/>
            <a:chExt cx="3916008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916008" cy="406400"/>
            </a:xfrm>
            <a:custGeom>
              <a:avLst/>
              <a:gdLst/>
              <a:ahLst/>
              <a:cxnLst/>
              <a:rect r="r" b="b" t="t" l="l"/>
              <a:pathLst>
                <a:path h="406400" w="3916008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557433" y="-163475"/>
            <a:ext cx="13864231" cy="10977563"/>
            <a:chOff x="0" y="0"/>
            <a:chExt cx="3651485" cy="28912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51485" cy="2891210"/>
            </a:xfrm>
            <a:custGeom>
              <a:avLst/>
              <a:gdLst/>
              <a:ahLst/>
              <a:cxnLst/>
              <a:rect r="r" b="b" t="t" l="l"/>
              <a:pathLst>
                <a:path h="2891210" w="3651485">
                  <a:moveTo>
                    <a:pt x="0" y="0"/>
                  </a:moveTo>
                  <a:lnTo>
                    <a:pt x="3651485" y="0"/>
                  </a:lnTo>
                  <a:lnTo>
                    <a:pt x="3651485" y="2891210"/>
                  </a:lnTo>
                  <a:lnTo>
                    <a:pt x="0" y="2891210"/>
                  </a:lnTo>
                  <a:close/>
                </a:path>
              </a:pathLst>
            </a:custGeom>
            <a:solidFill>
              <a:srgbClr val="428CE2">
                <a:alpha val="12941"/>
              </a:srgbClr>
            </a:solidFill>
            <a:ln w="38100" cap="sq">
              <a:solidFill>
                <a:srgbClr val="05014A">
                  <a:alpha val="12941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651485" cy="29293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962369" y="7097924"/>
            <a:ext cx="3931788" cy="3921958"/>
          </a:xfrm>
          <a:custGeom>
            <a:avLst/>
            <a:gdLst/>
            <a:ahLst/>
            <a:cxnLst/>
            <a:rect r="r" b="b" t="t" l="l"/>
            <a:pathLst>
              <a:path h="3921958" w="393178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7392635">
            <a:off x="-3010073" y="-890757"/>
            <a:ext cx="7315200" cy="3201619"/>
          </a:xfrm>
          <a:custGeom>
            <a:avLst/>
            <a:gdLst/>
            <a:ahLst/>
            <a:cxnLst/>
            <a:rect r="r" b="b" t="t" l="l"/>
            <a:pathLst>
              <a:path h="3201619" w="7315200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29048" y="542311"/>
            <a:ext cx="3894150" cy="1543050"/>
            <a:chOff x="0" y="0"/>
            <a:chExt cx="1025620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25620" cy="406400"/>
            </a:xfrm>
            <a:custGeom>
              <a:avLst/>
              <a:gdLst/>
              <a:ahLst/>
              <a:cxnLst/>
              <a:rect r="r" b="b" t="t" l="l"/>
              <a:pathLst>
                <a:path h="406400" w="1025620">
                  <a:moveTo>
                    <a:pt x="155071" y="0"/>
                  </a:moveTo>
                  <a:lnTo>
                    <a:pt x="870549" y="0"/>
                  </a:lnTo>
                  <a:cubicBezTo>
                    <a:pt x="956192" y="0"/>
                    <a:pt x="1025620" y="69428"/>
                    <a:pt x="1025620" y="155071"/>
                  </a:cubicBezTo>
                  <a:lnTo>
                    <a:pt x="1025620" y="251329"/>
                  </a:lnTo>
                  <a:cubicBezTo>
                    <a:pt x="1025620" y="336972"/>
                    <a:pt x="956192" y="406400"/>
                    <a:pt x="870549" y="406400"/>
                  </a:cubicBezTo>
                  <a:lnTo>
                    <a:pt x="155071" y="406400"/>
                  </a:lnTo>
                  <a:cubicBezTo>
                    <a:pt x="69428" y="406400"/>
                    <a:pt x="0" y="336972"/>
                    <a:pt x="0" y="251329"/>
                  </a:cubicBezTo>
                  <a:lnTo>
                    <a:pt x="0" y="155071"/>
                  </a:lnTo>
                  <a:cubicBezTo>
                    <a:pt x="0" y="69428"/>
                    <a:pt x="69428" y="0"/>
                    <a:pt x="155071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02562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2332764">
            <a:off x="470198" y="136624"/>
            <a:ext cx="2362583" cy="2354425"/>
            <a:chOff x="0" y="0"/>
            <a:chExt cx="3150110" cy="3139233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412589" y="398923"/>
              <a:ext cx="2305096" cy="2341386"/>
              <a:chOff x="0" y="0"/>
              <a:chExt cx="400101" cy="4064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00101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0101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-10710944">
              <a:off x="39124" y="39271"/>
              <a:ext cx="3071861" cy="3060691"/>
            </a:xfrm>
            <a:custGeom>
              <a:avLst/>
              <a:gdLst/>
              <a:ahLst/>
              <a:cxnLst/>
              <a:rect r="r" b="b" t="t" l="l"/>
              <a:pathLst>
                <a:path h="3060691" w="3071861">
                  <a:moveTo>
                    <a:pt x="0" y="0"/>
                  </a:moveTo>
                  <a:lnTo>
                    <a:pt x="3071862" y="0"/>
                  </a:lnTo>
                  <a:lnTo>
                    <a:pt x="3071862" y="3060691"/>
                  </a:lnTo>
                  <a:lnTo>
                    <a:pt x="0" y="3060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727009" y="986183"/>
            <a:ext cx="1810861" cy="1073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 spc="-80">
                <a:solidFill>
                  <a:srgbClr val="F6FAFF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</a:p>
        </p:txBody>
      </p:sp>
      <p:sp>
        <p:nvSpPr>
          <p:cNvPr name="Freeform 23" id="23"/>
          <p:cNvSpPr/>
          <p:nvPr/>
        </p:nvSpPr>
        <p:spPr>
          <a:xfrm flipH="true" flipV="false" rot="-5400000">
            <a:off x="13048835" y="2875362"/>
            <a:ext cx="10478330" cy="5810710"/>
          </a:xfrm>
          <a:custGeom>
            <a:avLst/>
            <a:gdLst/>
            <a:ahLst/>
            <a:cxnLst/>
            <a:rect r="r" b="b" t="t" l="l"/>
            <a:pathLst>
              <a:path h="5810710" w="10478330">
                <a:moveTo>
                  <a:pt x="10478330" y="0"/>
                </a:moveTo>
                <a:lnTo>
                  <a:pt x="0" y="0"/>
                </a:lnTo>
                <a:lnTo>
                  <a:pt x="0" y="5810711"/>
                </a:lnTo>
                <a:lnTo>
                  <a:pt x="10478330" y="5810711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6804997" y="543140"/>
            <a:ext cx="7545618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b="true" sz="8000">
                <a:solidFill>
                  <a:srgbClr val="FFFFFF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H</a:t>
            </a:r>
            <a:r>
              <a:rPr lang="en-US" b="true" sz="8000">
                <a:solidFill>
                  <a:srgbClr val="FFFFFF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ealth risk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029048" y="7882601"/>
            <a:ext cx="1437962" cy="1432997"/>
            <a:chOff x="0" y="0"/>
            <a:chExt cx="1917282" cy="1910662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251118" y="242801"/>
              <a:ext cx="1402973" cy="1425061"/>
              <a:chOff x="0" y="0"/>
              <a:chExt cx="400101" cy="4064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400101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0101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29" id="29"/>
            <p:cNvSpPr/>
            <p:nvPr/>
          </p:nvSpPr>
          <p:spPr>
            <a:xfrm flipH="false" flipV="false" rot="-10710944">
              <a:off x="23813" y="23902"/>
              <a:ext cx="1869657" cy="1862858"/>
            </a:xfrm>
            <a:custGeom>
              <a:avLst/>
              <a:gdLst/>
              <a:ahLst/>
              <a:cxnLst/>
              <a:rect r="r" b="b" t="t" l="l"/>
              <a:pathLst>
                <a:path h="1862858" w="1869657">
                  <a:moveTo>
                    <a:pt x="0" y="0"/>
                  </a:moveTo>
                  <a:lnTo>
                    <a:pt x="1869657" y="0"/>
                  </a:lnTo>
                  <a:lnTo>
                    <a:pt x="1869657" y="1862858"/>
                  </a:lnTo>
                  <a:lnTo>
                    <a:pt x="0" y="1862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028700" y="5325307"/>
            <a:ext cx="1438310" cy="1433344"/>
            <a:chOff x="0" y="0"/>
            <a:chExt cx="1917747" cy="1911125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251179" y="242859"/>
              <a:ext cx="1403313" cy="1425406"/>
              <a:chOff x="0" y="0"/>
              <a:chExt cx="400101" cy="4064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400101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0101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34" id="34"/>
            <p:cNvSpPr/>
            <p:nvPr/>
          </p:nvSpPr>
          <p:spPr>
            <a:xfrm flipH="false" flipV="false" rot="-10710944">
              <a:off x="23818" y="23908"/>
              <a:ext cx="1870110" cy="1863310"/>
            </a:xfrm>
            <a:custGeom>
              <a:avLst/>
              <a:gdLst/>
              <a:ahLst/>
              <a:cxnLst/>
              <a:rect r="r" b="b" t="t" l="l"/>
              <a:pathLst>
                <a:path h="1863310" w="1870110">
                  <a:moveTo>
                    <a:pt x="0" y="0"/>
                  </a:moveTo>
                  <a:lnTo>
                    <a:pt x="1870111" y="0"/>
                  </a:lnTo>
                  <a:lnTo>
                    <a:pt x="1870111" y="1863309"/>
                  </a:lnTo>
                  <a:lnTo>
                    <a:pt x="0" y="1863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1003525" y="3209311"/>
            <a:ext cx="1442694" cy="1437712"/>
            <a:chOff x="0" y="0"/>
            <a:chExt cx="1923591" cy="1916949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251944" y="243600"/>
              <a:ext cx="1407590" cy="1429750"/>
              <a:chOff x="0" y="0"/>
              <a:chExt cx="400101" cy="4064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0101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0101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39" id="39"/>
            <p:cNvSpPr/>
            <p:nvPr/>
          </p:nvSpPr>
          <p:spPr>
            <a:xfrm flipH="false" flipV="false" rot="-10710944">
              <a:off x="23891" y="23980"/>
              <a:ext cx="1875810" cy="1868988"/>
            </a:xfrm>
            <a:custGeom>
              <a:avLst/>
              <a:gdLst/>
              <a:ahLst/>
              <a:cxnLst/>
              <a:rect r="r" b="b" t="t" l="l"/>
              <a:pathLst>
                <a:path h="1868988" w="1875810">
                  <a:moveTo>
                    <a:pt x="0" y="0"/>
                  </a:moveTo>
                  <a:lnTo>
                    <a:pt x="1875810" y="0"/>
                  </a:lnTo>
                  <a:lnTo>
                    <a:pt x="1875810" y="1868989"/>
                  </a:lnTo>
                  <a:lnTo>
                    <a:pt x="0" y="1868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wipe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0599" cy="118155"/>
            </a:xfrm>
            <a:custGeom>
              <a:avLst/>
              <a:gdLst/>
              <a:ahLst/>
              <a:cxnLst/>
              <a:rect r="r" b="b" t="t" l="l"/>
              <a:pathLst>
                <a:path h="118155" w="390599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OneP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848068" y="1451321"/>
            <a:ext cx="16230600" cy="6877717"/>
          </a:xfrm>
          <a:custGeom>
            <a:avLst/>
            <a:gdLst/>
            <a:ahLst/>
            <a:cxnLst/>
            <a:rect r="r" b="b" t="t" l="l"/>
            <a:pathLst>
              <a:path h="6877717" w="16230600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368955" y="541552"/>
            <a:ext cx="14868594" cy="1543050"/>
            <a:chOff x="0" y="0"/>
            <a:chExt cx="3916008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916008" cy="406400"/>
            </a:xfrm>
            <a:custGeom>
              <a:avLst/>
              <a:gdLst/>
              <a:ahLst/>
              <a:cxnLst/>
              <a:rect r="r" b="b" t="t" l="l"/>
              <a:pathLst>
                <a:path h="406400" w="3916008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557433" y="-163475"/>
            <a:ext cx="13864231" cy="10977563"/>
            <a:chOff x="0" y="0"/>
            <a:chExt cx="3651485" cy="28912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51485" cy="2891210"/>
            </a:xfrm>
            <a:custGeom>
              <a:avLst/>
              <a:gdLst/>
              <a:ahLst/>
              <a:cxnLst/>
              <a:rect r="r" b="b" t="t" l="l"/>
              <a:pathLst>
                <a:path h="2891210" w="3651485">
                  <a:moveTo>
                    <a:pt x="0" y="0"/>
                  </a:moveTo>
                  <a:lnTo>
                    <a:pt x="3651485" y="0"/>
                  </a:lnTo>
                  <a:lnTo>
                    <a:pt x="3651485" y="2891210"/>
                  </a:lnTo>
                  <a:lnTo>
                    <a:pt x="0" y="2891210"/>
                  </a:lnTo>
                  <a:close/>
                </a:path>
              </a:pathLst>
            </a:custGeom>
            <a:solidFill>
              <a:srgbClr val="428CE2">
                <a:alpha val="12941"/>
              </a:srgbClr>
            </a:solidFill>
            <a:ln w="38100" cap="sq">
              <a:solidFill>
                <a:srgbClr val="05014A">
                  <a:alpha val="12941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651485" cy="29293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962369" y="7097924"/>
            <a:ext cx="3931788" cy="3921958"/>
          </a:xfrm>
          <a:custGeom>
            <a:avLst/>
            <a:gdLst/>
            <a:ahLst/>
            <a:cxnLst/>
            <a:rect r="r" b="b" t="t" l="l"/>
            <a:pathLst>
              <a:path h="3921958" w="393178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7392635">
            <a:off x="-3010073" y="-890757"/>
            <a:ext cx="7315200" cy="3201619"/>
          </a:xfrm>
          <a:custGeom>
            <a:avLst/>
            <a:gdLst/>
            <a:ahLst/>
            <a:cxnLst/>
            <a:rect r="r" b="b" t="t" l="l"/>
            <a:pathLst>
              <a:path h="3201619" w="7315200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274872" y="3050978"/>
            <a:ext cx="3894150" cy="1543050"/>
            <a:chOff x="0" y="0"/>
            <a:chExt cx="1025620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25620" cy="406400"/>
            </a:xfrm>
            <a:custGeom>
              <a:avLst/>
              <a:gdLst/>
              <a:ahLst/>
              <a:cxnLst/>
              <a:rect r="r" b="b" t="t" l="l"/>
              <a:pathLst>
                <a:path h="406400" w="1025620">
                  <a:moveTo>
                    <a:pt x="155071" y="0"/>
                  </a:moveTo>
                  <a:lnTo>
                    <a:pt x="870549" y="0"/>
                  </a:lnTo>
                  <a:cubicBezTo>
                    <a:pt x="956192" y="0"/>
                    <a:pt x="1025620" y="69428"/>
                    <a:pt x="1025620" y="155071"/>
                  </a:cubicBezTo>
                  <a:lnTo>
                    <a:pt x="1025620" y="251329"/>
                  </a:lnTo>
                  <a:cubicBezTo>
                    <a:pt x="1025620" y="336972"/>
                    <a:pt x="956192" y="406400"/>
                    <a:pt x="870549" y="406400"/>
                  </a:cubicBezTo>
                  <a:lnTo>
                    <a:pt x="155071" y="406400"/>
                  </a:lnTo>
                  <a:cubicBezTo>
                    <a:pt x="69428" y="406400"/>
                    <a:pt x="0" y="336972"/>
                    <a:pt x="0" y="251329"/>
                  </a:cubicBezTo>
                  <a:lnTo>
                    <a:pt x="0" y="155071"/>
                  </a:lnTo>
                  <a:cubicBezTo>
                    <a:pt x="0" y="69428"/>
                    <a:pt x="69428" y="0"/>
                    <a:pt x="155071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02562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3174007">
            <a:off x="1005734" y="597182"/>
            <a:ext cx="1438275" cy="1433309"/>
            <a:chOff x="0" y="0"/>
            <a:chExt cx="1917700" cy="1911078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251173" y="242853"/>
              <a:ext cx="1403279" cy="1425371"/>
              <a:chOff x="0" y="0"/>
              <a:chExt cx="400101" cy="4064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00101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0101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-10710944">
              <a:off x="23818" y="23907"/>
              <a:ext cx="1870064" cy="1863264"/>
            </a:xfrm>
            <a:custGeom>
              <a:avLst/>
              <a:gdLst/>
              <a:ahLst/>
              <a:cxnLst/>
              <a:rect r="r" b="b" t="t" l="l"/>
              <a:pathLst>
                <a:path h="1863264" w="1870064">
                  <a:moveTo>
                    <a:pt x="0" y="0"/>
                  </a:moveTo>
                  <a:lnTo>
                    <a:pt x="1870064" y="0"/>
                  </a:lnTo>
                  <a:lnTo>
                    <a:pt x="1870064" y="1863264"/>
                  </a:lnTo>
                  <a:lnTo>
                    <a:pt x="0" y="1863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786166" y="1070321"/>
            <a:ext cx="1810861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6000" spc="-60">
                <a:solidFill>
                  <a:srgbClr val="F6FAFF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</a:p>
        </p:txBody>
      </p:sp>
      <p:sp>
        <p:nvSpPr>
          <p:cNvPr name="Freeform 23" id="23"/>
          <p:cNvSpPr/>
          <p:nvPr/>
        </p:nvSpPr>
        <p:spPr>
          <a:xfrm flipH="true" flipV="false" rot="-5400000">
            <a:off x="13048835" y="2875362"/>
            <a:ext cx="10478330" cy="5810710"/>
          </a:xfrm>
          <a:custGeom>
            <a:avLst/>
            <a:gdLst/>
            <a:ahLst/>
            <a:cxnLst/>
            <a:rect r="r" b="b" t="t" l="l"/>
            <a:pathLst>
              <a:path h="5810710" w="10478330">
                <a:moveTo>
                  <a:pt x="10478330" y="0"/>
                </a:moveTo>
                <a:lnTo>
                  <a:pt x="0" y="0"/>
                </a:lnTo>
                <a:lnTo>
                  <a:pt x="0" y="5810711"/>
                </a:lnTo>
                <a:lnTo>
                  <a:pt x="10478330" y="5810711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6804997" y="543140"/>
            <a:ext cx="7545618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b="true" sz="8000">
                <a:solidFill>
                  <a:srgbClr val="FFFFFF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H</a:t>
            </a:r>
            <a:r>
              <a:rPr lang="en-US" b="true" sz="8000">
                <a:solidFill>
                  <a:srgbClr val="FFFFFF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ealth risk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029048" y="7882601"/>
            <a:ext cx="1437962" cy="1432997"/>
            <a:chOff x="0" y="0"/>
            <a:chExt cx="1917282" cy="1910662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251118" y="242801"/>
              <a:ext cx="1402973" cy="1425061"/>
              <a:chOff x="0" y="0"/>
              <a:chExt cx="400101" cy="4064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400101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0101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29" id="29"/>
            <p:cNvSpPr/>
            <p:nvPr/>
          </p:nvSpPr>
          <p:spPr>
            <a:xfrm flipH="false" flipV="false" rot="-10710944">
              <a:off x="23813" y="23902"/>
              <a:ext cx="1869657" cy="1862858"/>
            </a:xfrm>
            <a:custGeom>
              <a:avLst/>
              <a:gdLst/>
              <a:ahLst/>
              <a:cxnLst/>
              <a:rect r="r" b="b" t="t" l="l"/>
              <a:pathLst>
                <a:path h="1862858" w="1869657">
                  <a:moveTo>
                    <a:pt x="0" y="0"/>
                  </a:moveTo>
                  <a:lnTo>
                    <a:pt x="1869657" y="0"/>
                  </a:lnTo>
                  <a:lnTo>
                    <a:pt x="1869657" y="1862858"/>
                  </a:lnTo>
                  <a:lnTo>
                    <a:pt x="0" y="1862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028700" y="5325307"/>
            <a:ext cx="1438310" cy="1433344"/>
            <a:chOff x="0" y="0"/>
            <a:chExt cx="1917747" cy="1911125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251179" y="242859"/>
              <a:ext cx="1403313" cy="1425406"/>
              <a:chOff x="0" y="0"/>
              <a:chExt cx="400101" cy="4064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400101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0101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34" id="34"/>
            <p:cNvSpPr/>
            <p:nvPr/>
          </p:nvSpPr>
          <p:spPr>
            <a:xfrm flipH="false" flipV="false" rot="-10710944">
              <a:off x="23818" y="23908"/>
              <a:ext cx="1870110" cy="1863310"/>
            </a:xfrm>
            <a:custGeom>
              <a:avLst/>
              <a:gdLst/>
              <a:ahLst/>
              <a:cxnLst/>
              <a:rect r="r" b="b" t="t" l="l"/>
              <a:pathLst>
                <a:path h="1863310" w="1870110">
                  <a:moveTo>
                    <a:pt x="0" y="0"/>
                  </a:moveTo>
                  <a:lnTo>
                    <a:pt x="1870111" y="0"/>
                  </a:lnTo>
                  <a:lnTo>
                    <a:pt x="1870111" y="1863309"/>
                  </a:lnTo>
                  <a:lnTo>
                    <a:pt x="0" y="1863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5" id="35"/>
          <p:cNvGrpSpPr/>
          <p:nvPr/>
        </p:nvGrpSpPr>
        <p:grpSpPr>
          <a:xfrm rot="-4829361">
            <a:off x="719491" y="2545629"/>
            <a:ext cx="2352675" cy="2344551"/>
            <a:chOff x="0" y="0"/>
            <a:chExt cx="3136900" cy="3126068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410859" y="397250"/>
              <a:ext cx="2295430" cy="2331568"/>
              <a:chOff x="0" y="0"/>
              <a:chExt cx="400101" cy="4064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0101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0101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39" id="39"/>
            <p:cNvSpPr/>
            <p:nvPr/>
          </p:nvSpPr>
          <p:spPr>
            <a:xfrm flipH="false" flipV="false" rot="-10710944">
              <a:off x="38960" y="39106"/>
              <a:ext cx="3058980" cy="3047856"/>
            </a:xfrm>
            <a:custGeom>
              <a:avLst/>
              <a:gdLst/>
              <a:ahLst/>
              <a:cxnLst/>
              <a:rect r="r" b="b" t="t" l="l"/>
              <a:pathLst>
                <a:path h="3047856" w="3058980">
                  <a:moveTo>
                    <a:pt x="0" y="0"/>
                  </a:moveTo>
                  <a:lnTo>
                    <a:pt x="3058980" y="0"/>
                  </a:lnTo>
                  <a:lnTo>
                    <a:pt x="3058980" y="3047856"/>
                  </a:lnTo>
                  <a:lnTo>
                    <a:pt x="0" y="3047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40" id="40"/>
          <p:cNvSpPr txBox="true"/>
          <p:nvPr/>
        </p:nvSpPr>
        <p:spPr>
          <a:xfrm rot="0">
            <a:off x="990398" y="3405409"/>
            <a:ext cx="1810861" cy="1073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 spc="-80">
                <a:solidFill>
                  <a:srgbClr val="F6FAFF"/>
                </a:solidFill>
                <a:latin typeface="Impact"/>
                <a:ea typeface="Impact"/>
                <a:cs typeface="Impact"/>
                <a:sym typeface="Impact"/>
              </a:rPr>
              <a:t>2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5368955" y="3156172"/>
            <a:ext cx="14868594" cy="1543050"/>
            <a:chOff x="0" y="0"/>
            <a:chExt cx="3916008" cy="4064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3916008" cy="406400"/>
            </a:xfrm>
            <a:custGeom>
              <a:avLst/>
              <a:gdLst/>
              <a:ahLst/>
              <a:cxnLst/>
              <a:rect r="r" b="b" t="t" l="l"/>
              <a:pathLst>
                <a:path h="406400" w="3916008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6733361" y="3100611"/>
            <a:ext cx="12460014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b="true" sz="8000">
                <a:solidFill>
                  <a:srgbClr val="FFFFFF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Having a r</a:t>
            </a:r>
            <a:r>
              <a:rPr lang="en-US" b="true" sz="8000">
                <a:solidFill>
                  <a:srgbClr val="FFFFFF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elationship </a:t>
            </a:r>
          </a:p>
        </p:txBody>
      </p:sp>
    </p:spTree>
  </p:cSld>
  <p:clrMapOvr>
    <a:masterClrMapping/>
  </p:clrMapOvr>
  <p:transition spd="fast">
    <p:fade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0599" cy="118155"/>
            </a:xfrm>
            <a:custGeom>
              <a:avLst/>
              <a:gdLst/>
              <a:ahLst/>
              <a:cxnLst/>
              <a:rect r="r" b="b" t="t" l="l"/>
              <a:pathLst>
                <a:path h="118155" w="390599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OneP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848068" y="1451321"/>
            <a:ext cx="16230600" cy="6877717"/>
          </a:xfrm>
          <a:custGeom>
            <a:avLst/>
            <a:gdLst/>
            <a:ahLst/>
            <a:cxnLst/>
            <a:rect r="r" b="b" t="t" l="l"/>
            <a:pathLst>
              <a:path h="6877717" w="16230600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368955" y="541552"/>
            <a:ext cx="14868594" cy="1543050"/>
            <a:chOff x="0" y="0"/>
            <a:chExt cx="3916008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916008" cy="406400"/>
            </a:xfrm>
            <a:custGeom>
              <a:avLst/>
              <a:gdLst/>
              <a:ahLst/>
              <a:cxnLst/>
              <a:rect r="r" b="b" t="t" l="l"/>
              <a:pathLst>
                <a:path h="406400" w="3916008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423769" y="-163475"/>
            <a:ext cx="13864231" cy="10977563"/>
            <a:chOff x="0" y="0"/>
            <a:chExt cx="3651485" cy="28912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51485" cy="2891210"/>
            </a:xfrm>
            <a:custGeom>
              <a:avLst/>
              <a:gdLst/>
              <a:ahLst/>
              <a:cxnLst/>
              <a:rect r="r" b="b" t="t" l="l"/>
              <a:pathLst>
                <a:path h="2891210" w="3651485">
                  <a:moveTo>
                    <a:pt x="0" y="0"/>
                  </a:moveTo>
                  <a:lnTo>
                    <a:pt x="3651485" y="0"/>
                  </a:lnTo>
                  <a:lnTo>
                    <a:pt x="3651485" y="2891210"/>
                  </a:lnTo>
                  <a:lnTo>
                    <a:pt x="0" y="2891210"/>
                  </a:lnTo>
                  <a:close/>
                </a:path>
              </a:pathLst>
            </a:custGeom>
            <a:solidFill>
              <a:srgbClr val="428CE2">
                <a:alpha val="12941"/>
              </a:srgbClr>
            </a:solidFill>
            <a:ln w="38100" cap="sq">
              <a:solidFill>
                <a:srgbClr val="05014A">
                  <a:alpha val="12941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651485" cy="29293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962369" y="7097924"/>
            <a:ext cx="3931788" cy="3921958"/>
          </a:xfrm>
          <a:custGeom>
            <a:avLst/>
            <a:gdLst/>
            <a:ahLst/>
            <a:cxnLst/>
            <a:rect r="r" b="b" t="t" l="l"/>
            <a:pathLst>
              <a:path h="3921958" w="393178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7392635">
            <a:off x="-3010073" y="-890757"/>
            <a:ext cx="7315200" cy="3201619"/>
          </a:xfrm>
          <a:custGeom>
            <a:avLst/>
            <a:gdLst/>
            <a:ahLst/>
            <a:cxnLst/>
            <a:rect r="r" b="b" t="t" l="l"/>
            <a:pathLst>
              <a:path h="3201619" w="7315200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290674" y="5780717"/>
            <a:ext cx="3894150" cy="1543050"/>
            <a:chOff x="0" y="0"/>
            <a:chExt cx="1025620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25620" cy="406400"/>
            </a:xfrm>
            <a:custGeom>
              <a:avLst/>
              <a:gdLst/>
              <a:ahLst/>
              <a:cxnLst/>
              <a:rect r="r" b="b" t="t" l="l"/>
              <a:pathLst>
                <a:path h="406400" w="1025620">
                  <a:moveTo>
                    <a:pt x="155071" y="0"/>
                  </a:moveTo>
                  <a:lnTo>
                    <a:pt x="870549" y="0"/>
                  </a:lnTo>
                  <a:cubicBezTo>
                    <a:pt x="956192" y="0"/>
                    <a:pt x="1025620" y="69428"/>
                    <a:pt x="1025620" y="155071"/>
                  </a:cubicBezTo>
                  <a:lnTo>
                    <a:pt x="1025620" y="251329"/>
                  </a:lnTo>
                  <a:cubicBezTo>
                    <a:pt x="1025620" y="336972"/>
                    <a:pt x="956192" y="406400"/>
                    <a:pt x="870549" y="406400"/>
                  </a:cubicBezTo>
                  <a:lnTo>
                    <a:pt x="155071" y="406400"/>
                  </a:lnTo>
                  <a:cubicBezTo>
                    <a:pt x="69428" y="406400"/>
                    <a:pt x="0" y="336972"/>
                    <a:pt x="0" y="251329"/>
                  </a:cubicBezTo>
                  <a:lnTo>
                    <a:pt x="0" y="155071"/>
                  </a:lnTo>
                  <a:cubicBezTo>
                    <a:pt x="0" y="69428"/>
                    <a:pt x="69428" y="0"/>
                    <a:pt x="155071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02562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3174007">
            <a:off x="1005734" y="597182"/>
            <a:ext cx="1438275" cy="1433309"/>
            <a:chOff x="0" y="0"/>
            <a:chExt cx="1917700" cy="1911078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251173" y="242853"/>
              <a:ext cx="1403279" cy="1425371"/>
              <a:chOff x="0" y="0"/>
              <a:chExt cx="400101" cy="4064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00101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0101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-10710944">
              <a:off x="23818" y="23907"/>
              <a:ext cx="1870064" cy="1863264"/>
            </a:xfrm>
            <a:custGeom>
              <a:avLst/>
              <a:gdLst/>
              <a:ahLst/>
              <a:cxnLst/>
              <a:rect r="r" b="b" t="t" l="l"/>
              <a:pathLst>
                <a:path h="1863264" w="1870064">
                  <a:moveTo>
                    <a:pt x="0" y="0"/>
                  </a:moveTo>
                  <a:lnTo>
                    <a:pt x="1870064" y="0"/>
                  </a:lnTo>
                  <a:lnTo>
                    <a:pt x="1870064" y="1863264"/>
                  </a:lnTo>
                  <a:lnTo>
                    <a:pt x="0" y="1863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786166" y="1070321"/>
            <a:ext cx="1810861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6000" spc="-60">
                <a:solidFill>
                  <a:srgbClr val="F6FAFF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</a:p>
        </p:txBody>
      </p:sp>
      <p:sp>
        <p:nvSpPr>
          <p:cNvPr name="Freeform 23" id="23"/>
          <p:cNvSpPr/>
          <p:nvPr/>
        </p:nvSpPr>
        <p:spPr>
          <a:xfrm flipH="true" flipV="false" rot="-5400000">
            <a:off x="13048835" y="2875362"/>
            <a:ext cx="10478330" cy="5810710"/>
          </a:xfrm>
          <a:custGeom>
            <a:avLst/>
            <a:gdLst/>
            <a:ahLst/>
            <a:cxnLst/>
            <a:rect r="r" b="b" t="t" l="l"/>
            <a:pathLst>
              <a:path h="5810710" w="10478330">
                <a:moveTo>
                  <a:pt x="10478330" y="0"/>
                </a:moveTo>
                <a:lnTo>
                  <a:pt x="0" y="0"/>
                </a:lnTo>
                <a:lnTo>
                  <a:pt x="0" y="5810711"/>
                </a:lnTo>
                <a:lnTo>
                  <a:pt x="10478330" y="5810711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6804997" y="543140"/>
            <a:ext cx="7545618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b="true" sz="8000">
                <a:solidFill>
                  <a:srgbClr val="FFFFFF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H</a:t>
            </a:r>
            <a:r>
              <a:rPr lang="en-US" b="true" sz="8000">
                <a:solidFill>
                  <a:srgbClr val="FFFFFF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ealth risk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029048" y="7882601"/>
            <a:ext cx="1437962" cy="1432997"/>
            <a:chOff x="0" y="0"/>
            <a:chExt cx="1917282" cy="1910662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251118" y="242801"/>
              <a:ext cx="1402973" cy="1425061"/>
              <a:chOff x="0" y="0"/>
              <a:chExt cx="400101" cy="4064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400101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0101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29" id="29"/>
            <p:cNvSpPr/>
            <p:nvPr/>
          </p:nvSpPr>
          <p:spPr>
            <a:xfrm flipH="false" flipV="false" rot="-10710944">
              <a:off x="23813" y="23902"/>
              <a:ext cx="1869657" cy="1862858"/>
            </a:xfrm>
            <a:custGeom>
              <a:avLst/>
              <a:gdLst/>
              <a:ahLst/>
              <a:cxnLst/>
              <a:rect r="r" b="b" t="t" l="l"/>
              <a:pathLst>
                <a:path h="1862858" w="1869657">
                  <a:moveTo>
                    <a:pt x="0" y="0"/>
                  </a:moveTo>
                  <a:lnTo>
                    <a:pt x="1869657" y="0"/>
                  </a:lnTo>
                  <a:lnTo>
                    <a:pt x="1869657" y="1862858"/>
                  </a:lnTo>
                  <a:lnTo>
                    <a:pt x="0" y="1862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8657307">
            <a:off x="719491" y="5325307"/>
            <a:ext cx="2352675" cy="2344551"/>
            <a:chOff x="0" y="0"/>
            <a:chExt cx="3136900" cy="3126068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410859" y="397250"/>
              <a:ext cx="2295430" cy="2331568"/>
              <a:chOff x="0" y="0"/>
              <a:chExt cx="400101" cy="4064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400101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0101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34" id="34"/>
            <p:cNvSpPr/>
            <p:nvPr/>
          </p:nvSpPr>
          <p:spPr>
            <a:xfrm flipH="false" flipV="false" rot="-10710944">
              <a:off x="38960" y="39106"/>
              <a:ext cx="3058980" cy="3047856"/>
            </a:xfrm>
            <a:custGeom>
              <a:avLst/>
              <a:gdLst/>
              <a:ahLst/>
              <a:cxnLst/>
              <a:rect r="r" b="b" t="t" l="l"/>
              <a:pathLst>
                <a:path h="3047856" w="3058980">
                  <a:moveTo>
                    <a:pt x="0" y="0"/>
                  </a:moveTo>
                  <a:lnTo>
                    <a:pt x="3058980" y="0"/>
                  </a:lnTo>
                  <a:lnTo>
                    <a:pt x="3058980" y="3047856"/>
                  </a:lnTo>
                  <a:lnTo>
                    <a:pt x="0" y="3047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5" id="35"/>
          <p:cNvGrpSpPr/>
          <p:nvPr/>
        </p:nvGrpSpPr>
        <p:grpSpPr>
          <a:xfrm rot="-227269">
            <a:off x="972459" y="2897067"/>
            <a:ext cx="1438275" cy="1433309"/>
            <a:chOff x="0" y="0"/>
            <a:chExt cx="1917700" cy="1911078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251173" y="242853"/>
              <a:ext cx="1403279" cy="1425371"/>
              <a:chOff x="0" y="0"/>
              <a:chExt cx="400101" cy="4064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0101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0101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39" id="39"/>
            <p:cNvSpPr/>
            <p:nvPr/>
          </p:nvSpPr>
          <p:spPr>
            <a:xfrm flipH="false" flipV="false" rot="-10710944">
              <a:off x="23818" y="23907"/>
              <a:ext cx="1870064" cy="1863264"/>
            </a:xfrm>
            <a:custGeom>
              <a:avLst/>
              <a:gdLst/>
              <a:ahLst/>
              <a:cxnLst/>
              <a:rect r="r" b="b" t="t" l="l"/>
              <a:pathLst>
                <a:path h="1863264" w="1870064">
                  <a:moveTo>
                    <a:pt x="0" y="0"/>
                  </a:moveTo>
                  <a:lnTo>
                    <a:pt x="1870064" y="0"/>
                  </a:lnTo>
                  <a:lnTo>
                    <a:pt x="1870064" y="1863264"/>
                  </a:lnTo>
                  <a:lnTo>
                    <a:pt x="0" y="1863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40" id="40"/>
          <p:cNvSpPr txBox="true"/>
          <p:nvPr/>
        </p:nvSpPr>
        <p:spPr>
          <a:xfrm rot="0">
            <a:off x="786166" y="3391732"/>
            <a:ext cx="1810861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6000" spc="-60">
                <a:solidFill>
                  <a:srgbClr val="F6FAFF"/>
                </a:solidFill>
                <a:latin typeface="Impact"/>
                <a:ea typeface="Impact"/>
                <a:cs typeface="Impact"/>
                <a:sym typeface="Impact"/>
              </a:rPr>
              <a:t>2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5368955" y="3156172"/>
            <a:ext cx="14868594" cy="1543050"/>
            <a:chOff x="0" y="0"/>
            <a:chExt cx="3916008" cy="4064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3916008" cy="406400"/>
            </a:xfrm>
            <a:custGeom>
              <a:avLst/>
              <a:gdLst/>
              <a:ahLst/>
              <a:cxnLst/>
              <a:rect r="r" b="b" t="t" l="l"/>
              <a:pathLst>
                <a:path h="406400" w="3916008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6733361" y="3100611"/>
            <a:ext cx="12460014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b="true" sz="8000">
                <a:solidFill>
                  <a:srgbClr val="FFFFFF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Having a r</a:t>
            </a:r>
            <a:r>
              <a:rPr lang="en-US" b="true" sz="8000">
                <a:solidFill>
                  <a:srgbClr val="FFFFFF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elationship 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03525" y="6199598"/>
            <a:ext cx="1810861" cy="1073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 spc="-80">
                <a:solidFill>
                  <a:srgbClr val="F6FAFF"/>
                </a:solidFill>
                <a:latin typeface="Impact"/>
                <a:ea typeface="Impact"/>
                <a:cs typeface="Impact"/>
                <a:sym typeface="Impact"/>
              </a:rPr>
              <a:t>3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5368955" y="5726057"/>
            <a:ext cx="14868594" cy="1543050"/>
            <a:chOff x="0" y="0"/>
            <a:chExt cx="3916008" cy="4064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3916008" cy="406400"/>
            </a:xfrm>
            <a:custGeom>
              <a:avLst/>
              <a:gdLst/>
              <a:ahLst/>
              <a:cxnLst/>
              <a:rect r="r" b="b" t="t" l="l"/>
              <a:pathLst>
                <a:path h="406400" w="3916008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9" id="49"/>
          <p:cNvSpPr txBox="true"/>
          <p:nvPr/>
        </p:nvSpPr>
        <p:spPr>
          <a:xfrm rot="0">
            <a:off x="6733361" y="5670496"/>
            <a:ext cx="10958832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b="true" sz="8000">
                <a:solidFill>
                  <a:srgbClr val="FFFFFF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 Late acop r</a:t>
            </a:r>
            <a:r>
              <a:rPr lang="en-US" b="true" sz="8000">
                <a:solidFill>
                  <a:srgbClr val="FFFFFF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eporting</a:t>
            </a:r>
          </a:p>
        </p:txBody>
      </p:sp>
    </p:spTree>
  </p:cSld>
  <p:clrMapOvr>
    <a:masterClrMapping/>
  </p:clrMapOvr>
  <p:transition spd="fast">
    <p:fade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0599" cy="118155"/>
            </a:xfrm>
            <a:custGeom>
              <a:avLst/>
              <a:gdLst/>
              <a:ahLst/>
              <a:cxnLst/>
              <a:rect r="r" b="b" t="t" l="l"/>
              <a:pathLst>
                <a:path h="118155" w="390599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OneP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848068" y="1451321"/>
            <a:ext cx="16230600" cy="6877717"/>
          </a:xfrm>
          <a:custGeom>
            <a:avLst/>
            <a:gdLst/>
            <a:ahLst/>
            <a:cxnLst/>
            <a:rect r="r" b="b" t="t" l="l"/>
            <a:pathLst>
              <a:path h="6877717" w="16230600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368955" y="541552"/>
            <a:ext cx="14868594" cy="1543050"/>
            <a:chOff x="0" y="0"/>
            <a:chExt cx="3916008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916008" cy="406400"/>
            </a:xfrm>
            <a:custGeom>
              <a:avLst/>
              <a:gdLst/>
              <a:ahLst/>
              <a:cxnLst/>
              <a:rect r="r" b="b" t="t" l="l"/>
              <a:pathLst>
                <a:path h="406400" w="3916008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423769" y="-163475"/>
            <a:ext cx="13864231" cy="10977563"/>
            <a:chOff x="0" y="0"/>
            <a:chExt cx="3651485" cy="28912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51485" cy="2891210"/>
            </a:xfrm>
            <a:custGeom>
              <a:avLst/>
              <a:gdLst/>
              <a:ahLst/>
              <a:cxnLst/>
              <a:rect r="r" b="b" t="t" l="l"/>
              <a:pathLst>
                <a:path h="2891210" w="3651485">
                  <a:moveTo>
                    <a:pt x="0" y="0"/>
                  </a:moveTo>
                  <a:lnTo>
                    <a:pt x="3651485" y="0"/>
                  </a:lnTo>
                  <a:lnTo>
                    <a:pt x="3651485" y="2891210"/>
                  </a:lnTo>
                  <a:lnTo>
                    <a:pt x="0" y="2891210"/>
                  </a:lnTo>
                  <a:close/>
                </a:path>
              </a:pathLst>
            </a:custGeom>
            <a:solidFill>
              <a:srgbClr val="428CE2">
                <a:alpha val="12941"/>
              </a:srgbClr>
            </a:solidFill>
            <a:ln w="38100" cap="sq">
              <a:solidFill>
                <a:srgbClr val="05014A">
                  <a:alpha val="12941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651485" cy="29293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962369" y="7097924"/>
            <a:ext cx="3931788" cy="3921958"/>
          </a:xfrm>
          <a:custGeom>
            <a:avLst/>
            <a:gdLst/>
            <a:ahLst/>
            <a:cxnLst/>
            <a:rect r="r" b="b" t="t" l="l"/>
            <a:pathLst>
              <a:path h="3921958" w="393178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7392635">
            <a:off x="-3010073" y="-890757"/>
            <a:ext cx="7315200" cy="3201619"/>
          </a:xfrm>
          <a:custGeom>
            <a:avLst/>
            <a:gdLst/>
            <a:ahLst/>
            <a:cxnLst/>
            <a:rect r="r" b="b" t="t" l="l"/>
            <a:pathLst>
              <a:path h="3201619" w="7315200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211664" y="8125332"/>
            <a:ext cx="3894150" cy="1543050"/>
            <a:chOff x="0" y="0"/>
            <a:chExt cx="1025620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25620" cy="406400"/>
            </a:xfrm>
            <a:custGeom>
              <a:avLst/>
              <a:gdLst/>
              <a:ahLst/>
              <a:cxnLst/>
              <a:rect r="r" b="b" t="t" l="l"/>
              <a:pathLst>
                <a:path h="406400" w="1025620">
                  <a:moveTo>
                    <a:pt x="155071" y="0"/>
                  </a:moveTo>
                  <a:lnTo>
                    <a:pt x="870549" y="0"/>
                  </a:lnTo>
                  <a:cubicBezTo>
                    <a:pt x="956192" y="0"/>
                    <a:pt x="1025620" y="69428"/>
                    <a:pt x="1025620" y="155071"/>
                  </a:cubicBezTo>
                  <a:lnTo>
                    <a:pt x="1025620" y="251329"/>
                  </a:lnTo>
                  <a:cubicBezTo>
                    <a:pt x="1025620" y="336972"/>
                    <a:pt x="956192" y="406400"/>
                    <a:pt x="870549" y="406400"/>
                  </a:cubicBezTo>
                  <a:lnTo>
                    <a:pt x="155071" y="406400"/>
                  </a:lnTo>
                  <a:cubicBezTo>
                    <a:pt x="69428" y="406400"/>
                    <a:pt x="0" y="336972"/>
                    <a:pt x="0" y="251329"/>
                  </a:cubicBezTo>
                  <a:lnTo>
                    <a:pt x="0" y="155071"/>
                  </a:lnTo>
                  <a:cubicBezTo>
                    <a:pt x="0" y="69428"/>
                    <a:pt x="69428" y="0"/>
                    <a:pt x="155071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02562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3174007">
            <a:off x="1005734" y="597182"/>
            <a:ext cx="1438275" cy="1433309"/>
            <a:chOff x="0" y="0"/>
            <a:chExt cx="1917700" cy="1911078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251173" y="242853"/>
              <a:ext cx="1403279" cy="1425371"/>
              <a:chOff x="0" y="0"/>
              <a:chExt cx="400101" cy="4064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00101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0101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-10710944">
              <a:off x="23818" y="23907"/>
              <a:ext cx="1870064" cy="1863264"/>
            </a:xfrm>
            <a:custGeom>
              <a:avLst/>
              <a:gdLst/>
              <a:ahLst/>
              <a:cxnLst/>
              <a:rect r="r" b="b" t="t" l="l"/>
              <a:pathLst>
                <a:path h="1863264" w="1870064">
                  <a:moveTo>
                    <a:pt x="0" y="0"/>
                  </a:moveTo>
                  <a:lnTo>
                    <a:pt x="1870064" y="0"/>
                  </a:lnTo>
                  <a:lnTo>
                    <a:pt x="1870064" y="1863264"/>
                  </a:lnTo>
                  <a:lnTo>
                    <a:pt x="0" y="1863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786166" y="1070321"/>
            <a:ext cx="1810861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6000" spc="-60">
                <a:solidFill>
                  <a:srgbClr val="F6FAFF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5368955" y="8123866"/>
            <a:ext cx="14868594" cy="1543050"/>
            <a:chOff x="0" y="0"/>
            <a:chExt cx="3916008" cy="4064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916008" cy="406400"/>
            </a:xfrm>
            <a:custGeom>
              <a:avLst/>
              <a:gdLst/>
              <a:ahLst/>
              <a:cxnLst/>
              <a:rect r="r" b="b" t="t" l="l"/>
              <a:pathLst>
                <a:path h="406400" w="3916008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true" flipV="false" rot="-5400000">
            <a:off x="13048835" y="2875362"/>
            <a:ext cx="10478330" cy="5810710"/>
          </a:xfrm>
          <a:custGeom>
            <a:avLst/>
            <a:gdLst/>
            <a:ahLst/>
            <a:cxnLst/>
            <a:rect r="r" b="b" t="t" l="l"/>
            <a:pathLst>
              <a:path h="5810710" w="10478330">
                <a:moveTo>
                  <a:pt x="10478330" y="0"/>
                </a:moveTo>
                <a:lnTo>
                  <a:pt x="0" y="0"/>
                </a:lnTo>
                <a:lnTo>
                  <a:pt x="0" y="5810711"/>
                </a:lnTo>
                <a:lnTo>
                  <a:pt x="10478330" y="5810711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6804997" y="543140"/>
            <a:ext cx="7545618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b="true" sz="8000">
                <a:solidFill>
                  <a:srgbClr val="FFFFFF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H</a:t>
            </a:r>
            <a:r>
              <a:rPr lang="en-US" b="true" sz="8000">
                <a:solidFill>
                  <a:srgbClr val="FFFFFF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ealth risk</a:t>
            </a:r>
          </a:p>
        </p:txBody>
      </p:sp>
      <p:grpSp>
        <p:nvGrpSpPr>
          <p:cNvPr name="Group 28" id="28"/>
          <p:cNvGrpSpPr/>
          <p:nvPr/>
        </p:nvGrpSpPr>
        <p:grpSpPr>
          <a:xfrm rot="2700000">
            <a:off x="647527" y="7724581"/>
            <a:ext cx="2352675" cy="2344551"/>
            <a:chOff x="0" y="0"/>
            <a:chExt cx="3136900" cy="3126068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410859" y="397250"/>
              <a:ext cx="2295430" cy="2331568"/>
              <a:chOff x="0" y="0"/>
              <a:chExt cx="400101" cy="4064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400101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0101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32" id="32"/>
            <p:cNvSpPr/>
            <p:nvPr/>
          </p:nvSpPr>
          <p:spPr>
            <a:xfrm flipH="false" flipV="false" rot="-10710944">
              <a:off x="38960" y="39106"/>
              <a:ext cx="3058980" cy="3047856"/>
            </a:xfrm>
            <a:custGeom>
              <a:avLst/>
              <a:gdLst/>
              <a:ahLst/>
              <a:cxnLst/>
              <a:rect r="r" b="b" t="t" l="l"/>
              <a:pathLst>
                <a:path h="3047856" w="3058980">
                  <a:moveTo>
                    <a:pt x="0" y="0"/>
                  </a:moveTo>
                  <a:lnTo>
                    <a:pt x="3058980" y="0"/>
                  </a:lnTo>
                  <a:lnTo>
                    <a:pt x="3058980" y="3047856"/>
                  </a:lnTo>
                  <a:lnTo>
                    <a:pt x="0" y="3047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3" id="33"/>
          <p:cNvGrpSpPr/>
          <p:nvPr/>
        </p:nvGrpSpPr>
        <p:grpSpPr>
          <a:xfrm rot="-7342958">
            <a:off x="1020759" y="5780928"/>
            <a:ext cx="1438275" cy="1433309"/>
            <a:chOff x="0" y="0"/>
            <a:chExt cx="1917700" cy="1911078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251173" y="242853"/>
              <a:ext cx="1403279" cy="1425371"/>
              <a:chOff x="0" y="0"/>
              <a:chExt cx="400101" cy="4064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400101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0101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37" id="37"/>
            <p:cNvSpPr/>
            <p:nvPr/>
          </p:nvSpPr>
          <p:spPr>
            <a:xfrm flipH="false" flipV="false" rot="-10710944">
              <a:off x="23818" y="23907"/>
              <a:ext cx="1870064" cy="1863264"/>
            </a:xfrm>
            <a:custGeom>
              <a:avLst/>
              <a:gdLst/>
              <a:ahLst/>
              <a:cxnLst/>
              <a:rect r="r" b="b" t="t" l="l"/>
              <a:pathLst>
                <a:path h="1863264" w="1870064">
                  <a:moveTo>
                    <a:pt x="0" y="0"/>
                  </a:moveTo>
                  <a:lnTo>
                    <a:pt x="1870064" y="0"/>
                  </a:lnTo>
                  <a:lnTo>
                    <a:pt x="1870064" y="1863264"/>
                  </a:lnTo>
                  <a:lnTo>
                    <a:pt x="0" y="1863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8" id="38"/>
          <p:cNvGrpSpPr/>
          <p:nvPr/>
        </p:nvGrpSpPr>
        <p:grpSpPr>
          <a:xfrm rot="-227269">
            <a:off x="972459" y="2897067"/>
            <a:ext cx="1438275" cy="1433309"/>
            <a:chOff x="0" y="0"/>
            <a:chExt cx="1917700" cy="1911078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251173" y="242853"/>
              <a:ext cx="1403279" cy="1425371"/>
              <a:chOff x="0" y="0"/>
              <a:chExt cx="400101" cy="4064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400101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0101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42" id="42"/>
            <p:cNvSpPr/>
            <p:nvPr/>
          </p:nvSpPr>
          <p:spPr>
            <a:xfrm flipH="false" flipV="false" rot="-10710944">
              <a:off x="23818" y="23907"/>
              <a:ext cx="1870064" cy="1863264"/>
            </a:xfrm>
            <a:custGeom>
              <a:avLst/>
              <a:gdLst/>
              <a:ahLst/>
              <a:cxnLst/>
              <a:rect r="r" b="b" t="t" l="l"/>
              <a:pathLst>
                <a:path h="1863264" w="1870064">
                  <a:moveTo>
                    <a:pt x="0" y="0"/>
                  </a:moveTo>
                  <a:lnTo>
                    <a:pt x="1870064" y="0"/>
                  </a:lnTo>
                  <a:lnTo>
                    <a:pt x="1870064" y="1863264"/>
                  </a:lnTo>
                  <a:lnTo>
                    <a:pt x="0" y="1863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43" id="43"/>
          <p:cNvSpPr txBox="true"/>
          <p:nvPr/>
        </p:nvSpPr>
        <p:spPr>
          <a:xfrm rot="0">
            <a:off x="786166" y="3391732"/>
            <a:ext cx="1810861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6000" spc="-60">
                <a:solidFill>
                  <a:srgbClr val="F6FAFF"/>
                </a:solidFill>
                <a:latin typeface="Impact"/>
                <a:ea typeface="Impact"/>
                <a:cs typeface="Impact"/>
                <a:sym typeface="Impact"/>
              </a:rPr>
              <a:t>2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5368955" y="3156172"/>
            <a:ext cx="14868594" cy="1543050"/>
            <a:chOff x="0" y="0"/>
            <a:chExt cx="3916008" cy="4064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3916008" cy="406400"/>
            </a:xfrm>
            <a:custGeom>
              <a:avLst/>
              <a:gdLst/>
              <a:ahLst/>
              <a:cxnLst/>
              <a:rect r="r" b="b" t="t" l="l"/>
              <a:pathLst>
                <a:path h="406400" w="3916008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6733361" y="3100611"/>
            <a:ext cx="12460014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b="true" sz="8000">
                <a:solidFill>
                  <a:srgbClr val="FFFFFF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Having a r</a:t>
            </a:r>
            <a:r>
              <a:rPr lang="en-US" b="true" sz="8000">
                <a:solidFill>
                  <a:srgbClr val="FFFFFF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elationship 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842599" y="6278774"/>
            <a:ext cx="1810861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6000" spc="-60">
                <a:solidFill>
                  <a:srgbClr val="F6FAFF"/>
                </a:solidFill>
                <a:latin typeface="Impact"/>
                <a:ea typeface="Impact"/>
                <a:cs typeface="Impact"/>
                <a:sym typeface="Impact"/>
              </a:rPr>
              <a:t>3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5368955" y="5726057"/>
            <a:ext cx="14868594" cy="1543050"/>
            <a:chOff x="0" y="0"/>
            <a:chExt cx="3916008" cy="4064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3916008" cy="406400"/>
            </a:xfrm>
            <a:custGeom>
              <a:avLst/>
              <a:gdLst/>
              <a:ahLst/>
              <a:cxnLst/>
              <a:rect r="r" b="b" t="t" l="l"/>
              <a:pathLst>
                <a:path h="406400" w="3916008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2" id="52"/>
          <p:cNvSpPr txBox="true"/>
          <p:nvPr/>
        </p:nvSpPr>
        <p:spPr>
          <a:xfrm rot="0">
            <a:off x="6733361" y="5670496"/>
            <a:ext cx="10958832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b="true" sz="8000">
                <a:solidFill>
                  <a:srgbClr val="FFFFFF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 Late acop r</a:t>
            </a:r>
            <a:r>
              <a:rPr lang="en-US" b="true" sz="8000">
                <a:solidFill>
                  <a:srgbClr val="FFFFFF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eporting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919392" y="8593765"/>
            <a:ext cx="1810861" cy="1073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 spc="-80">
                <a:solidFill>
                  <a:srgbClr val="F6FAFF"/>
                </a:solidFill>
                <a:latin typeface="Impact"/>
                <a:ea typeface="Impact"/>
                <a:cs typeface="Impact"/>
                <a:sym typeface="Impact"/>
              </a:rPr>
              <a:t>4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5876468" y="8125454"/>
            <a:ext cx="10958832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b="true" sz="8000">
                <a:solidFill>
                  <a:srgbClr val="FFFFFF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Atm L</a:t>
            </a:r>
            <a:r>
              <a:rPr lang="en-US" b="true" sz="8000">
                <a:solidFill>
                  <a:srgbClr val="FFFFFF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ost</a:t>
            </a:r>
          </a:p>
        </p:txBody>
      </p:sp>
    </p:spTree>
  </p:cSld>
  <p:clrMapOvr>
    <a:masterClrMapping/>
  </p:clrMapOvr>
  <p:transition spd="fast">
    <p:fade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14368148" y="2416664"/>
            <a:ext cx="15649812" cy="3823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27"/>
              </a:lnSpc>
            </a:pPr>
            <a:r>
              <a:rPr lang="en-US" b="true" sz="27409" i="true">
                <a:solidFill>
                  <a:srgbClr val="FFFFFF"/>
                </a:solidFill>
                <a:latin typeface="Heading Now 11-18 Bold Italics"/>
                <a:ea typeface="Heading Now 11-18 Bold Italics"/>
                <a:cs typeface="Heading Now 11-18 Bold Italics"/>
                <a:sym typeface="Heading Now 11-18 Bold Italics"/>
              </a:rPr>
              <a:t>COMPETITORS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444022" y="32382"/>
            <a:ext cx="10037969" cy="10606407"/>
            <a:chOff x="0" y="0"/>
            <a:chExt cx="13383959" cy="14141876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18472" t="0" r="18472" b="0"/>
            <a:stretch>
              <a:fillRect/>
            </a:stretch>
          </p:blipFill>
          <p:spPr>
            <a:xfrm flipH="false" flipV="false">
              <a:off x="0" y="0"/>
              <a:ext cx="13383959" cy="14141876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-4156328" y="-1187572"/>
            <a:ext cx="16846659" cy="12662144"/>
            <a:chOff x="0" y="0"/>
            <a:chExt cx="929336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29336" cy="698500"/>
            </a:xfrm>
            <a:custGeom>
              <a:avLst/>
              <a:gdLst/>
              <a:ahLst/>
              <a:cxnLst/>
              <a:rect r="r" b="b" t="t" l="l"/>
              <a:pathLst>
                <a:path h="698500" w="929336">
                  <a:moveTo>
                    <a:pt x="929336" y="349250"/>
                  </a:moveTo>
                  <a:lnTo>
                    <a:pt x="726136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726136" y="0"/>
                  </a:lnTo>
                  <a:lnTo>
                    <a:pt x="929336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14300" y="-38100"/>
              <a:ext cx="700736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90599" cy="118155"/>
            </a:xfrm>
            <a:custGeom>
              <a:avLst/>
              <a:gdLst/>
              <a:ahLst/>
              <a:cxnLst/>
              <a:rect r="r" b="b" t="t" l="l"/>
              <a:pathLst>
                <a:path h="118155" w="390599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OneP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962369" y="7097924"/>
            <a:ext cx="3931788" cy="3921958"/>
          </a:xfrm>
          <a:custGeom>
            <a:avLst/>
            <a:gdLst/>
            <a:ahLst/>
            <a:cxnLst/>
            <a:rect r="r" b="b" t="t" l="l"/>
            <a:pathLst>
              <a:path h="3921958" w="393178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7392635">
            <a:off x="-3010073" y="-890757"/>
            <a:ext cx="7315200" cy="3201619"/>
          </a:xfrm>
          <a:custGeom>
            <a:avLst/>
            <a:gdLst/>
            <a:ahLst/>
            <a:cxnLst/>
            <a:rect r="r" b="b" t="t" l="l"/>
            <a:pathLst>
              <a:path h="3201619" w="7315200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-5400000">
            <a:off x="13048835" y="2238145"/>
            <a:ext cx="10478330" cy="5810710"/>
          </a:xfrm>
          <a:custGeom>
            <a:avLst/>
            <a:gdLst/>
            <a:ahLst/>
            <a:cxnLst/>
            <a:rect r="r" b="b" t="t" l="l"/>
            <a:pathLst>
              <a:path h="5810710" w="10478330">
                <a:moveTo>
                  <a:pt x="10478330" y="0"/>
                </a:moveTo>
                <a:lnTo>
                  <a:pt x="0" y="0"/>
                </a:lnTo>
                <a:lnTo>
                  <a:pt x="0" y="5810710"/>
                </a:lnTo>
                <a:lnTo>
                  <a:pt x="10478330" y="5810710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18978" y="4261174"/>
            <a:ext cx="12237693" cy="1564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6"/>
              </a:lnSpc>
            </a:pPr>
            <a:r>
              <a:rPr lang="en-US" b="true" sz="8980" i="true" spc="-359">
                <a:solidFill>
                  <a:srgbClr val="418CE3"/>
                </a:solidFill>
                <a:latin typeface="Heading Now 91-98 Bold Italics"/>
                <a:ea typeface="Heading Now 91-98 Bold Italics"/>
                <a:cs typeface="Heading Now 91-98 Bold Italics"/>
                <a:sym typeface="Heading Now 91-98 Bold Italics"/>
              </a:rPr>
              <a:t>RESOLUTIONS</a:t>
            </a:r>
          </a:p>
        </p:txBody>
      </p:sp>
    </p:spTree>
  </p:cSld>
  <p:clrMapOvr>
    <a:masterClrMapping/>
  </p:clrMapOvr>
  <p:transition spd="fast">
    <p:fade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0599" cy="118155"/>
            </a:xfrm>
            <a:custGeom>
              <a:avLst/>
              <a:gdLst/>
              <a:ahLst/>
              <a:cxnLst/>
              <a:rect r="r" b="b" t="t" l="l"/>
              <a:pathLst>
                <a:path h="118155" w="390599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OneP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848068" y="1451321"/>
            <a:ext cx="16230600" cy="6877717"/>
          </a:xfrm>
          <a:custGeom>
            <a:avLst/>
            <a:gdLst/>
            <a:ahLst/>
            <a:cxnLst/>
            <a:rect r="r" b="b" t="t" l="l"/>
            <a:pathLst>
              <a:path h="6877717" w="16230600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368955" y="541552"/>
            <a:ext cx="14868594" cy="2144713"/>
            <a:chOff x="0" y="0"/>
            <a:chExt cx="3916008" cy="5648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916008" cy="564863"/>
            </a:xfrm>
            <a:custGeom>
              <a:avLst/>
              <a:gdLst/>
              <a:ahLst/>
              <a:cxnLst/>
              <a:rect r="r" b="b" t="t" l="l"/>
              <a:pathLst>
                <a:path h="564863" w="3916008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512794"/>
                  </a:lnTo>
                  <a:cubicBezTo>
                    <a:pt x="3916008" y="541551"/>
                    <a:pt x="3892696" y="564863"/>
                    <a:pt x="3863939" y="564863"/>
                  </a:cubicBezTo>
                  <a:lnTo>
                    <a:pt x="52069" y="564863"/>
                  </a:lnTo>
                  <a:cubicBezTo>
                    <a:pt x="23312" y="564863"/>
                    <a:pt x="0" y="541551"/>
                    <a:pt x="0" y="512794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916008" cy="6029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423769" y="-163475"/>
            <a:ext cx="13864231" cy="10977563"/>
            <a:chOff x="0" y="0"/>
            <a:chExt cx="3651485" cy="28912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51485" cy="2891210"/>
            </a:xfrm>
            <a:custGeom>
              <a:avLst/>
              <a:gdLst/>
              <a:ahLst/>
              <a:cxnLst/>
              <a:rect r="r" b="b" t="t" l="l"/>
              <a:pathLst>
                <a:path h="2891210" w="3651485">
                  <a:moveTo>
                    <a:pt x="0" y="0"/>
                  </a:moveTo>
                  <a:lnTo>
                    <a:pt x="3651485" y="0"/>
                  </a:lnTo>
                  <a:lnTo>
                    <a:pt x="3651485" y="2891210"/>
                  </a:lnTo>
                  <a:lnTo>
                    <a:pt x="0" y="2891210"/>
                  </a:lnTo>
                  <a:close/>
                </a:path>
              </a:pathLst>
            </a:custGeom>
            <a:solidFill>
              <a:srgbClr val="428CE2">
                <a:alpha val="12941"/>
              </a:srgbClr>
            </a:solidFill>
            <a:ln w="38100" cap="sq">
              <a:solidFill>
                <a:srgbClr val="05014A">
                  <a:alpha val="12941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651485" cy="29293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962369" y="7097924"/>
            <a:ext cx="3931788" cy="3921958"/>
          </a:xfrm>
          <a:custGeom>
            <a:avLst/>
            <a:gdLst/>
            <a:ahLst/>
            <a:cxnLst/>
            <a:rect r="r" b="b" t="t" l="l"/>
            <a:pathLst>
              <a:path h="3921958" w="393178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232755" y="536797"/>
            <a:ext cx="3894150" cy="2124200"/>
            <a:chOff x="0" y="0"/>
            <a:chExt cx="1025620" cy="55946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25620" cy="559460"/>
            </a:xfrm>
            <a:custGeom>
              <a:avLst/>
              <a:gdLst/>
              <a:ahLst/>
              <a:cxnLst/>
              <a:rect r="r" b="b" t="t" l="l"/>
              <a:pathLst>
                <a:path h="559460" w="1025620">
                  <a:moveTo>
                    <a:pt x="198809" y="0"/>
                  </a:moveTo>
                  <a:lnTo>
                    <a:pt x="826811" y="0"/>
                  </a:lnTo>
                  <a:cubicBezTo>
                    <a:pt x="936610" y="0"/>
                    <a:pt x="1025620" y="89010"/>
                    <a:pt x="1025620" y="198809"/>
                  </a:cubicBezTo>
                  <a:lnTo>
                    <a:pt x="1025620" y="360651"/>
                  </a:lnTo>
                  <a:cubicBezTo>
                    <a:pt x="1025620" y="470450"/>
                    <a:pt x="936610" y="559460"/>
                    <a:pt x="826811" y="559460"/>
                  </a:cubicBezTo>
                  <a:lnTo>
                    <a:pt x="198809" y="559460"/>
                  </a:lnTo>
                  <a:cubicBezTo>
                    <a:pt x="89010" y="559460"/>
                    <a:pt x="0" y="470450"/>
                    <a:pt x="0" y="360651"/>
                  </a:cubicBezTo>
                  <a:lnTo>
                    <a:pt x="0" y="198809"/>
                  </a:lnTo>
                  <a:cubicBezTo>
                    <a:pt x="0" y="89010"/>
                    <a:pt x="89010" y="0"/>
                    <a:pt x="19880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025620" cy="5975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true" flipV="false" rot="7392635">
            <a:off x="-3010073" y="-890757"/>
            <a:ext cx="7315200" cy="3201619"/>
          </a:xfrm>
          <a:custGeom>
            <a:avLst/>
            <a:gdLst/>
            <a:ahLst/>
            <a:cxnLst/>
            <a:rect r="r" b="b" t="t" l="l"/>
            <a:pathLst>
              <a:path h="3201619" w="7315200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-2232417">
            <a:off x="0" y="-290676"/>
            <a:ext cx="3806877" cy="3809170"/>
            <a:chOff x="0" y="0"/>
            <a:chExt cx="5075836" cy="5078893"/>
          </a:xfrm>
        </p:grpSpPr>
        <p:grpSp>
          <p:nvGrpSpPr>
            <p:cNvPr name="Group 18" id="18"/>
            <p:cNvGrpSpPr/>
            <p:nvPr/>
          </p:nvGrpSpPr>
          <p:grpSpPr>
            <a:xfrm rot="3174007">
              <a:off x="1327719" y="1434045"/>
              <a:ext cx="2431165" cy="2258457"/>
              <a:chOff x="0" y="0"/>
              <a:chExt cx="355575" cy="330315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355575" cy="330315"/>
              </a:xfrm>
              <a:custGeom>
                <a:avLst/>
                <a:gdLst/>
                <a:ahLst/>
                <a:cxnLst/>
                <a:rect r="r" b="b" t="t" l="l"/>
                <a:pathLst>
                  <a:path h="330315" w="355575">
                    <a:moveTo>
                      <a:pt x="165158" y="0"/>
                    </a:moveTo>
                    <a:lnTo>
                      <a:pt x="190417" y="0"/>
                    </a:lnTo>
                    <a:cubicBezTo>
                      <a:pt x="234220" y="0"/>
                      <a:pt x="276228" y="17400"/>
                      <a:pt x="307202" y="48374"/>
                    </a:cubicBezTo>
                    <a:cubicBezTo>
                      <a:pt x="338175" y="79347"/>
                      <a:pt x="355575" y="121355"/>
                      <a:pt x="355575" y="165158"/>
                    </a:cubicBezTo>
                    <a:lnTo>
                      <a:pt x="355575" y="165158"/>
                    </a:lnTo>
                    <a:cubicBezTo>
                      <a:pt x="355575" y="208960"/>
                      <a:pt x="338175" y="250969"/>
                      <a:pt x="307202" y="281942"/>
                    </a:cubicBezTo>
                    <a:cubicBezTo>
                      <a:pt x="276228" y="312915"/>
                      <a:pt x="234220" y="330315"/>
                      <a:pt x="190417" y="330315"/>
                    </a:cubicBezTo>
                    <a:lnTo>
                      <a:pt x="165158" y="330315"/>
                    </a:lnTo>
                    <a:cubicBezTo>
                      <a:pt x="121355" y="330315"/>
                      <a:pt x="79347" y="312915"/>
                      <a:pt x="48374" y="281942"/>
                    </a:cubicBezTo>
                    <a:cubicBezTo>
                      <a:pt x="17400" y="250969"/>
                      <a:pt x="0" y="208960"/>
                      <a:pt x="0" y="165158"/>
                    </a:cubicBezTo>
                    <a:lnTo>
                      <a:pt x="0" y="165158"/>
                    </a:lnTo>
                    <a:cubicBezTo>
                      <a:pt x="0" y="121355"/>
                      <a:pt x="17400" y="79347"/>
                      <a:pt x="48374" y="48374"/>
                    </a:cubicBezTo>
                    <a:cubicBezTo>
                      <a:pt x="79347" y="17400"/>
                      <a:pt x="121355" y="0"/>
                      <a:pt x="165158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355575" cy="368415"/>
              </a:xfrm>
              <a:prstGeom prst="rect">
                <a:avLst/>
              </a:prstGeom>
            </p:spPr>
            <p:txBody>
              <a:bodyPr anchor="ctr" rtlCol="false" tIns="68609" lIns="68609" bIns="68609" rIns="68609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-7536936">
              <a:off x="715134" y="723291"/>
              <a:ext cx="3645569" cy="3632312"/>
            </a:xfrm>
            <a:custGeom>
              <a:avLst/>
              <a:gdLst/>
              <a:ahLst/>
              <a:cxnLst/>
              <a:rect r="r" b="b" t="t" l="l"/>
              <a:pathLst>
                <a:path h="3632312" w="3645569">
                  <a:moveTo>
                    <a:pt x="0" y="0"/>
                  </a:moveTo>
                  <a:lnTo>
                    <a:pt x="3645568" y="0"/>
                  </a:lnTo>
                  <a:lnTo>
                    <a:pt x="3645568" y="3632312"/>
                  </a:lnTo>
                  <a:lnTo>
                    <a:pt x="0" y="3632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926686" y="1190625"/>
            <a:ext cx="1810861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9000" spc="-89">
                <a:solidFill>
                  <a:srgbClr val="F6FAFF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</a:p>
        </p:txBody>
      </p:sp>
      <p:sp>
        <p:nvSpPr>
          <p:cNvPr name="Freeform 23" id="23"/>
          <p:cNvSpPr/>
          <p:nvPr/>
        </p:nvSpPr>
        <p:spPr>
          <a:xfrm flipH="true" flipV="false" rot="-5400000">
            <a:off x="13048835" y="2875362"/>
            <a:ext cx="10478330" cy="5810710"/>
          </a:xfrm>
          <a:custGeom>
            <a:avLst/>
            <a:gdLst/>
            <a:ahLst/>
            <a:cxnLst/>
            <a:rect r="r" b="b" t="t" l="l"/>
            <a:pathLst>
              <a:path h="5810710" w="10478330">
                <a:moveTo>
                  <a:pt x="10478330" y="0"/>
                </a:moveTo>
                <a:lnTo>
                  <a:pt x="0" y="0"/>
                </a:lnTo>
                <a:lnTo>
                  <a:pt x="0" y="5810711"/>
                </a:lnTo>
                <a:lnTo>
                  <a:pt x="10478330" y="5810711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5368955" y="1146397"/>
            <a:ext cx="1225458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b="true" sz="4500">
                <a:solidFill>
                  <a:srgbClr val="FFFFFF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Pay </a:t>
            </a:r>
            <a:r>
              <a:rPr lang="en-US" b="true" sz="4500">
                <a:solidFill>
                  <a:srgbClr val="FFFFFF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attention to customer feedback</a:t>
            </a:r>
          </a:p>
        </p:txBody>
      </p:sp>
      <p:grpSp>
        <p:nvGrpSpPr>
          <p:cNvPr name="Group 25" id="25"/>
          <p:cNvGrpSpPr/>
          <p:nvPr/>
        </p:nvGrpSpPr>
        <p:grpSpPr>
          <a:xfrm rot="-7342958">
            <a:off x="1028053" y="6381270"/>
            <a:ext cx="1438275" cy="1433309"/>
            <a:chOff x="0" y="0"/>
            <a:chExt cx="1917700" cy="1911078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251173" y="242853"/>
              <a:ext cx="1403279" cy="1425371"/>
              <a:chOff x="0" y="0"/>
              <a:chExt cx="400101" cy="4064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400101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0101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29" id="29"/>
            <p:cNvSpPr/>
            <p:nvPr/>
          </p:nvSpPr>
          <p:spPr>
            <a:xfrm flipH="false" flipV="false" rot="-10710944">
              <a:off x="23818" y="23907"/>
              <a:ext cx="1870064" cy="1863264"/>
            </a:xfrm>
            <a:custGeom>
              <a:avLst/>
              <a:gdLst/>
              <a:ahLst/>
              <a:cxnLst/>
              <a:rect r="r" b="b" t="t" l="l"/>
              <a:pathLst>
                <a:path h="1863264" w="1870064">
                  <a:moveTo>
                    <a:pt x="0" y="0"/>
                  </a:moveTo>
                  <a:lnTo>
                    <a:pt x="1870064" y="0"/>
                  </a:lnTo>
                  <a:lnTo>
                    <a:pt x="1870064" y="1863264"/>
                  </a:lnTo>
                  <a:lnTo>
                    <a:pt x="0" y="1863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-227269">
            <a:off x="1112979" y="3659664"/>
            <a:ext cx="1438275" cy="1433309"/>
            <a:chOff x="0" y="0"/>
            <a:chExt cx="1917700" cy="1911078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251173" y="242853"/>
              <a:ext cx="1403279" cy="1425371"/>
              <a:chOff x="0" y="0"/>
              <a:chExt cx="400101" cy="4064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400101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0101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34" id="34"/>
            <p:cNvSpPr/>
            <p:nvPr/>
          </p:nvSpPr>
          <p:spPr>
            <a:xfrm flipH="false" flipV="false" rot="-10710944">
              <a:off x="23818" y="23907"/>
              <a:ext cx="1870064" cy="1863264"/>
            </a:xfrm>
            <a:custGeom>
              <a:avLst/>
              <a:gdLst/>
              <a:ahLst/>
              <a:cxnLst/>
              <a:rect r="r" b="b" t="t" l="l"/>
              <a:pathLst>
                <a:path h="1863264" w="1870064">
                  <a:moveTo>
                    <a:pt x="0" y="0"/>
                  </a:moveTo>
                  <a:lnTo>
                    <a:pt x="1870064" y="0"/>
                  </a:lnTo>
                  <a:lnTo>
                    <a:pt x="1870064" y="1863264"/>
                  </a:lnTo>
                  <a:lnTo>
                    <a:pt x="0" y="1863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0599" cy="118155"/>
            </a:xfrm>
            <a:custGeom>
              <a:avLst/>
              <a:gdLst/>
              <a:ahLst/>
              <a:cxnLst/>
              <a:rect r="r" b="b" t="t" l="l"/>
              <a:pathLst>
                <a:path h="118155" w="390599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OneP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848068" y="1451321"/>
            <a:ext cx="16230600" cy="6877717"/>
          </a:xfrm>
          <a:custGeom>
            <a:avLst/>
            <a:gdLst/>
            <a:ahLst/>
            <a:cxnLst/>
            <a:rect r="r" b="b" t="t" l="l"/>
            <a:pathLst>
              <a:path h="6877717" w="16230600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368955" y="541552"/>
            <a:ext cx="14868594" cy="2144713"/>
            <a:chOff x="0" y="0"/>
            <a:chExt cx="3916008" cy="5648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916008" cy="564863"/>
            </a:xfrm>
            <a:custGeom>
              <a:avLst/>
              <a:gdLst/>
              <a:ahLst/>
              <a:cxnLst/>
              <a:rect r="r" b="b" t="t" l="l"/>
              <a:pathLst>
                <a:path h="564863" w="3916008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512794"/>
                  </a:lnTo>
                  <a:cubicBezTo>
                    <a:pt x="3916008" y="541551"/>
                    <a:pt x="3892696" y="564863"/>
                    <a:pt x="3863939" y="564863"/>
                  </a:cubicBezTo>
                  <a:lnTo>
                    <a:pt x="52069" y="564863"/>
                  </a:lnTo>
                  <a:cubicBezTo>
                    <a:pt x="23312" y="564863"/>
                    <a:pt x="0" y="541551"/>
                    <a:pt x="0" y="512794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916008" cy="6029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423769" y="-163475"/>
            <a:ext cx="13864231" cy="10977563"/>
            <a:chOff x="0" y="0"/>
            <a:chExt cx="3651485" cy="28912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51485" cy="2891210"/>
            </a:xfrm>
            <a:custGeom>
              <a:avLst/>
              <a:gdLst/>
              <a:ahLst/>
              <a:cxnLst/>
              <a:rect r="r" b="b" t="t" l="l"/>
              <a:pathLst>
                <a:path h="2891210" w="3651485">
                  <a:moveTo>
                    <a:pt x="0" y="0"/>
                  </a:moveTo>
                  <a:lnTo>
                    <a:pt x="3651485" y="0"/>
                  </a:lnTo>
                  <a:lnTo>
                    <a:pt x="3651485" y="2891210"/>
                  </a:lnTo>
                  <a:lnTo>
                    <a:pt x="0" y="2891210"/>
                  </a:lnTo>
                  <a:close/>
                </a:path>
              </a:pathLst>
            </a:custGeom>
            <a:solidFill>
              <a:srgbClr val="428CE2">
                <a:alpha val="12941"/>
              </a:srgbClr>
            </a:solidFill>
            <a:ln w="38100" cap="sq">
              <a:solidFill>
                <a:srgbClr val="05014A">
                  <a:alpha val="12941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651485" cy="29293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962369" y="7097924"/>
            <a:ext cx="3931788" cy="3921958"/>
          </a:xfrm>
          <a:custGeom>
            <a:avLst/>
            <a:gdLst/>
            <a:ahLst/>
            <a:cxnLst/>
            <a:rect r="r" b="b" t="t" l="l"/>
            <a:pathLst>
              <a:path h="3921958" w="393178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280161" y="3525547"/>
            <a:ext cx="3894150" cy="2124200"/>
            <a:chOff x="0" y="0"/>
            <a:chExt cx="1025620" cy="55946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25620" cy="559460"/>
            </a:xfrm>
            <a:custGeom>
              <a:avLst/>
              <a:gdLst/>
              <a:ahLst/>
              <a:cxnLst/>
              <a:rect r="r" b="b" t="t" l="l"/>
              <a:pathLst>
                <a:path h="559460" w="1025620">
                  <a:moveTo>
                    <a:pt x="198809" y="0"/>
                  </a:moveTo>
                  <a:lnTo>
                    <a:pt x="826811" y="0"/>
                  </a:lnTo>
                  <a:cubicBezTo>
                    <a:pt x="936610" y="0"/>
                    <a:pt x="1025620" y="89010"/>
                    <a:pt x="1025620" y="198809"/>
                  </a:cubicBezTo>
                  <a:lnTo>
                    <a:pt x="1025620" y="360651"/>
                  </a:lnTo>
                  <a:cubicBezTo>
                    <a:pt x="1025620" y="470450"/>
                    <a:pt x="936610" y="559460"/>
                    <a:pt x="826811" y="559460"/>
                  </a:cubicBezTo>
                  <a:lnTo>
                    <a:pt x="198809" y="559460"/>
                  </a:lnTo>
                  <a:cubicBezTo>
                    <a:pt x="89010" y="559460"/>
                    <a:pt x="0" y="470450"/>
                    <a:pt x="0" y="360651"/>
                  </a:cubicBezTo>
                  <a:lnTo>
                    <a:pt x="0" y="198809"/>
                  </a:lnTo>
                  <a:cubicBezTo>
                    <a:pt x="0" y="89010"/>
                    <a:pt x="89010" y="0"/>
                    <a:pt x="19880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025620" cy="5975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true" flipV="false" rot="7392635">
            <a:off x="-3010073" y="-890757"/>
            <a:ext cx="7315200" cy="3201619"/>
          </a:xfrm>
          <a:custGeom>
            <a:avLst/>
            <a:gdLst/>
            <a:ahLst/>
            <a:cxnLst/>
            <a:rect r="r" b="b" t="t" l="l"/>
            <a:pathLst>
              <a:path h="3201619" w="7315200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993324" y="710052"/>
            <a:ext cx="1524000" cy="1524918"/>
            <a:chOff x="0" y="0"/>
            <a:chExt cx="2032000" cy="2033224"/>
          </a:xfrm>
        </p:grpSpPr>
        <p:grpSp>
          <p:nvGrpSpPr>
            <p:cNvPr name="Group 18" id="18"/>
            <p:cNvGrpSpPr/>
            <p:nvPr/>
          </p:nvGrpSpPr>
          <p:grpSpPr>
            <a:xfrm rot="3174007">
              <a:off x="531523" y="574088"/>
              <a:ext cx="973264" cy="904124"/>
              <a:chOff x="0" y="0"/>
              <a:chExt cx="355575" cy="330315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355575" cy="330315"/>
              </a:xfrm>
              <a:custGeom>
                <a:avLst/>
                <a:gdLst/>
                <a:ahLst/>
                <a:cxnLst/>
                <a:rect r="r" b="b" t="t" l="l"/>
                <a:pathLst>
                  <a:path h="330315" w="355575">
                    <a:moveTo>
                      <a:pt x="165158" y="0"/>
                    </a:moveTo>
                    <a:lnTo>
                      <a:pt x="190417" y="0"/>
                    </a:lnTo>
                    <a:cubicBezTo>
                      <a:pt x="234220" y="0"/>
                      <a:pt x="276228" y="17400"/>
                      <a:pt x="307202" y="48374"/>
                    </a:cubicBezTo>
                    <a:cubicBezTo>
                      <a:pt x="338175" y="79347"/>
                      <a:pt x="355575" y="121355"/>
                      <a:pt x="355575" y="165158"/>
                    </a:cubicBezTo>
                    <a:lnTo>
                      <a:pt x="355575" y="165158"/>
                    </a:lnTo>
                    <a:cubicBezTo>
                      <a:pt x="355575" y="208960"/>
                      <a:pt x="338175" y="250969"/>
                      <a:pt x="307202" y="281942"/>
                    </a:cubicBezTo>
                    <a:cubicBezTo>
                      <a:pt x="276228" y="312915"/>
                      <a:pt x="234220" y="330315"/>
                      <a:pt x="190417" y="330315"/>
                    </a:cubicBezTo>
                    <a:lnTo>
                      <a:pt x="165158" y="330315"/>
                    </a:lnTo>
                    <a:cubicBezTo>
                      <a:pt x="121355" y="330315"/>
                      <a:pt x="79347" y="312915"/>
                      <a:pt x="48374" y="281942"/>
                    </a:cubicBezTo>
                    <a:cubicBezTo>
                      <a:pt x="17400" y="250969"/>
                      <a:pt x="0" y="208960"/>
                      <a:pt x="0" y="165158"/>
                    </a:cubicBezTo>
                    <a:lnTo>
                      <a:pt x="0" y="165158"/>
                    </a:lnTo>
                    <a:cubicBezTo>
                      <a:pt x="0" y="121355"/>
                      <a:pt x="17400" y="79347"/>
                      <a:pt x="48374" y="48374"/>
                    </a:cubicBezTo>
                    <a:cubicBezTo>
                      <a:pt x="79347" y="17400"/>
                      <a:pt x="121355" y="0"/>
                      <a:pt x="165158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355575" cy="368415"/>
              </a:xfrm>
              <a:prstGeom prst="rect">
                <a:avLst/>
              </a:prstGeom>
            </p:spPr>
            <p:txBody>
              <a:bodyPr anchor="ctr" rtlCol="false" tIns="68609" lIns="68609" bIns="68609" rIns="68609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-7536936">
              <a:off x="286288" y="289554"/>
              <a:ext cx="1459424" cy="1454117"/>
            </a:xfrm>
            <a:custGeom>
              <a:avLst/>
              <a:gdLst/>
              <a:ahLst/>
              <a:cxnLst/>
              <a:rect r="r" b="b" t="t" l="l"/>
              <a:pathLst>
                <a:path h="1454117" w="1459424">
                  <a:moveTo>
                    <a:pt x="0" y="0"/>
                  </a:moveTo>
                  <a:lnTo>
                    <a:pt x="1459424" y="0"/>
                  </a:lnTo>
                  <a:lnTo>
                    <a:pt x="1459424" y="1454116"/>
                  </a:lnTo>
                  <a:lnTo>
                    <a:pt x="0" y="14541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841760" y="1248347"/>
            <a:ext cx="1810861" cy="727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5499" spc="-54">
                <a:solidFill>
                  <a:srgbClr val="F6FAFF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</a:p>
        </p:txBody>
      </p:sp>
      <p:sp>
        <p:nvSpPr>
          <p:cNvPr name="Freeform 23" id="23"/>
          <p:cNvSpPr/>
          <p:nvPr/>
        </p:nvSpPr>
        <p:spPr>
          <a:xfrm flipH="true" flipV="false" rot="-5400000">
            <a:off x="13048835" y="2875362"/>
            <a:ext cx="10478330" cy="5810710"/>
          </a:xfrm>
          <a:custGeom>
            <a:avLst/>
            <a:gdLst/>
            <a:ahLst/>
            <a:cxnLst/>
            <a:rect r="r" b="b" t="t" l="l"/>
            <a:pathLst>
              <a:path h="5810710" w="10478330">
                <a:moveTo>
                  <a:pt x="10478330" y="0"/>
                </a:moveTo>
                <a:lnTo>
                  <a:pt x="0" y="0"/>
                </a:lnTo>
                <a:lnTo>
                  <a:pt x="0" y="5810711"/>
                </a:lnTo>
                <a:lnTo>
                  <a:pt x="10478330" y="5810711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5437604" y="1057847"/>
            <a:ext cx="1225458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b="true" sz="4500">
                <a:solidFill>
                  <a:srgbClr val="FFFFFF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Pay </a:t>
            </a:r>
            <a:r>
              <a:rPr lang="en-US" b="true" sz="4500">
                <a:solidFill>
                  <a:srgbClr val="FFFFFF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attention to customer feedback</a:t>
            </a:r>
          </a:p>
        </p:txBody>
      </p:sp>
      <p:grpSp>
        <p:nvGrpSpPr>
          <p:cNvPr name="Group 25" id="25"/>
          <p:cNvGrpSpPr/>
          <p:nvPr/>
        </p:nvGrpSpPr>
        <p:grpSpPr>
          <a:xfrm rot="-7342958">
            <a:off x="1028053" y="6381270"/>
            <a:ext cx="1438275" cy="1433309"/>
            <a:chOff x="0" y="0"/>
            <a:chExt cx="1917700" cy="1911078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251173" y="242853"/>
              <a:ext cx="1403279" cy="1425371"/>
              <a:chOff x="0" y="0"/>
              <a:chExt cx="400101" cy="4064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400101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0101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29" id="29"/>
            <p:cNvSpPr/>
            <p:nvPr/>
          </p:nvSpPr>
          <p:spPr>
            <a:xfrm flipH="false" flipV="false" rot="-10710944">
              <a:off x="23818" y="23907"/>
              <a:ext cx="1870064" cy="1863264"/>
            </a:xfrm>
            <a:custGeom>
              <a:avLst/>
              <a:gdLst/>
              <a:ahLst/>
              <a:cxnLst/>
              <a:rect r="r" b="b" t="t" l="l"/>
              <a:pathLst>
                <a:path h="1863264" w="1870064">
                  <a:moveTo>
                    <a:pt x="0" y="0"/>
                  </a:moveTo>
                  <a:lnTo>
                    <a:pt x="1870064" y="0"/>
                  </a:lnTo>
                  <a:lnTo>
                    <a:pt x="1870064" y="1863264"/>
                  </a:lnTo>
                  <a:lnTo>
                    <a:pt x="0" y="1863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7514221">
            <a:off x="0" y="2686265"/>
            <a:ext cx="3800475" cy="3802764"/>
            <a:chOff x="0" y="0"/>
            <a:chExt cx="5067300" cy="5070352"/>
          </a:xfrm>
        </p:grpSpPr>
        <p:grpSp>
          <p:nvGrpSpPr>
            <p:cNvPr name="Group 31" id="31"/>
            <p:cNvGrpSpPr/>
            <p:nvPr/>
          </p:nvGrpSpPr>
          <p:grpSpPr>
            <a:xfrm rot="3174007">
              <a:off x="1325486" y="1431633"/>
              <a:ext cx="2427076" cy="2254659"/>
              <a:chOff x="0" y="0"/>
              <a:chExt cx="355575" cy="330315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355575" cy="330315"/>
              </a:xfrm>
              <a:custGeom>
                <a:avLst/>
                <a:gdLst/>
                <a:ahLst/>
                <a:cxnLst/>
                <a:rect r="r" b="b" t="t" l="l"/>
                <a:pathLst>
                  <a:path h="330315" w="355575">
                    <a:moveTo>
                      <a:pt x="165158" y="0"/>
                    </a:moveTo>
                    <a:lnTo>
                      <a:pt x="190417" y="0"/>
                    </a:lnTo>
                    <a:cubicBezTo>
                      <a:pt x="234220" y="0"/>
                      <a:pt x="276228" y="17400"/>
                      <a:pt x="307202" y="48374"/>
                    </a:cubicBezTo>
                    <a:cubicBezTo>
                      <a:pt x="338175" y="79347"/>
                      <a:pt x="355575" y="121355"/>
                      <a:pt x="355575" y="165158"/>
                    </a:cubicBezTo>
                    <a:lnTo>
                      <a:pt x="355575" y="165158"/>
                    </a:lnTo>
                    <a:cubicBezTo>
                      <a:pt x="355575" y="208960"/>
                      <a:pt x="338175" y="250969"/>
                      <a:pt x="307202" y="281942"/>
                    </a:cubicBezTo>
                    <a:cubicBezTo>
                      <a:pt x="276228" y="312915"/>
                      <a:pt x="234220" y="330315"/>
                      <a:pt x="190417" y="330315"/>
                    </a:cubicBezTo>
                    <a:lnTo>
                      <a:pt x="165158" y="330315"/>
                    </a:lnTo>
                    <a:cubicBezTo>
                      <a:pt x="121355" y="330315"/>
                      <a:pt x="79347" y="312915"/>
                      <a:pt x="48374" y="281942"/>
                    </a:cubicBezTo>
                    <a:cubicBezTo>
                      <a:pt x="17400" y="250969"/>
                      <a:pt x="0" y="208960"/>
                      <a:pt x="0" y="165158"/>
                    </a:cubicBezTo>
                    <a:lnTo>
                      <a:pt x="0" y="165158"/>
                    </a:lnTo>
                    <a:cubicBezTo>
                      <a:pt x="0" y="121355"/>
                      <a:pt x="17400" y="79347"/>
                      <a:pt x="48374" y="48374"/>
                    </a:cubicBezTo>
                    <a:cubicBezTo>
                      <a:pt x="79347" y="17400"/>
                      <a:pt x="121355" y="0"/>
                      <a:pt x="165158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38100"/>
                <a:ext cx="355575" cy="368415"/>
              </a:xfrm>
              <a:prstGeom prst="rect">
                <a:avLst/>
              </a:prstGeom>
            </p:spPr>
            <p:txBody>
              <a:bodyPr anchor="ctr" rtlCol="false" tIns="68609" lIns="68609" bIns="68609" rIns="68609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34" id="34"/>
            <p:cNvSpPr/>
            <p:nvPr/>
          </p:nvSpPr>
          <p:spPr>
            <a:xfrm flipH="false" flipV="false" rot="-7536936">
              <a:off x="713931" y="722074"/>
              <a:ext cx="3639438" cy="3626203"/>
            </a:xfrm>
            <a:custGeom>
              <a:avLst/>
              <a:gdLst/>
              <a:ahLst/>
              <a:cxnLst/>
              <a:rect r="r" b="b" t="t" l="l"/>
              <a:pathLst>
                <a:path h="3626203" w="3639438">
                  <a:moveTo>
                    <a:pt x="0" y="0"/>
                  </a:moveTo>
                  <a:lnTo>
                    <a:pt x="3639438" y="0"/>
                  </a:lnTo>
                  <a:lnTo>
                    <a:pt x="3639438" y="3626204"/>
                  </a:lnTo>
                  <a:lnTo>
                    <a:pt x="0" y="3626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5368955" y="3525547"/>
            <a:ext cx="14868594" cy="2144713"/>
            <a:chOff x="0" y="0"/>
            <a:chExt cx="3916008" cy="56486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3916008" cy="564863"/>
            </a:xfrm>
            <a:custGeom>
              <a:avLst/>
              <a:gdLst/>
              <a:ahLst/>
              <a:cxnLst/>
              <a:rect r="r" b="b" t="t" l="l"/>
              <a:pathLst>
                <a:path h="564863" w="3916008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512794"/>
                  </a:lnTo>
                  <a:cubicBezTo>
                    <a:pt x="3916008" y="541551"/>
                    <a:pt x="3892696" y="564863"/>
                    <a:pt x="3863939" y="564863"/>
                  </a:cubicBezTo>
                  <a:lnTo>
                    <a:pt x="52069" y="564863"/>
                  </a:lnTo>
                  <a:cubicBezTo>
                    <a:pt x="23312" y="564863"/>
                    <a:pt x="0" y="541551"/>
                    <a:pt x="0" y="512794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3916008" cy="6029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5437604" y="3818348"/>
            <a:ext cx="13210093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b="true" sz="4500">
                <a:solidFill>
                  <a:srgbClr val="FFFFFF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Conduct interviews </a:t>
            </a:r>
            <a:r>
              <a:rPr lang="en-US" b="true" sz="4500">
                <a:solidFill>
                  <a:srgbClr val="FFFFFF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and focus group to gather information about customer experiences 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93324" y="4180298"/>
            <a:ext cx="1810861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9000" spc="-89">
                <a:solidFill>
                  <a:srgbClr val="F6FAFF"/>
                </a:solidFill>
                <a:latin typeface="Impact"/>
                <a:ea typeface="Impact"/>
                <a:cs typeface="Impact"/>
                <a:sym typeface="Impact"/>
              </a:rPr>
              <a:t>2</a:t>
            </a:r>
          </a:p>
        </p:txBody>
      </p:sp>
    </p:spTree>
  </p:cSld>
  <p:clrMapOvr>
    <a:masterClrMapping/>
  </p:clrMapOvr>
  <p:transition spd="fast">
    <p:fade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0599" cy="118155"/>
            </a:xfrm>
            <a:custGeom>
              <a:avLst/>
              <a:gdLst/>
              <a:ahLst/>
              <a:cxnLst/>
              <a:rect r="r" b="b" t="t" l="l"/>
              <a:pathLst>
                <a:path h="118155" w="390599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OneP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848068" y="1451321"/>
            <a:ext cx="16230600" cy="6877717"/>
          </a:xfrm>
          <a:custGeom>
            <a:avLst/>
            <a:gdLst/>
            <a:ahLst/>
            <a:cxnLst/>
            <a:rect r="r" b="b" t="t" l="l"/>
            <a:pathLst>
              <a:path h="6877717" w="16230600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368955" y="541552"/>
            <a:ext cx="14868594" cy="2144713"/>
            <a:chOff x="0" y="0"/>
            <a:chExt cx="3916008" cy="5648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916008" cy="564863"/>
            </a:xfrm>
            <a:custGeom>
              <a:avLst/>
              <a:gdLst/>
              <a:ahLst/>
              <a:cxnLst/>
              <a:rect r="r" b="b" t="t" l="l"/>
              <a:pathLst>
                <a:path h="564863" w="3916008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512794"/>
                  </a:lnTo>
                  <a:cubicBezTo>
                    <a:pt x="3916008" y="541551"/>
                    <a:pt x="3892696" y="564863"/>
                    <a:pt x="3863939" y="564863"/>
                  </a:cubicBezTo>
                  <a:lnTo>
                    <a:pt x="52069" y="564863"/>
                  </a:lnTo>
                  <a:cubicBezTo>
                    <a:pt x="23312" y="564863"/>
                    <a:pt x="0" y="541551"/>
                    <a:pt x="0" y="512794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916008" cy="6029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423769" y="-163475"/>
            <a:ext cx="13864231" cy="10977563"/>
            <a:chOff x="0" y="0"/>
            <a:chExt cx="3651485" cy="28912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51485" cy="2891210"/>
            </a:xfrm>
            <a:custGeom>
              <a:avLst/>
              <a:gdLst/>
              <a:ahLst/>
              <a:cxnLst/>
              <a:rect r="r" b="b" t="t" l="l"/>
              <a:pathLst>
                <a:path h="2891210" w="3651485">
                  <a:moveTo>
                    <a:pt x="0" y="0"/>
                  </a:moveTo>
                  <a:lnTo>
                    <a:pt x="3651485" y="0"/>
                  </a:lnTo>
                  <a:lnTo>
                    <a:pt x="3651485" y="2891210"/>
                  </a:lnTo>
                  <a:lnTo>
                    <a:pt x="0" y="2891210"/>
                  </a:lnTo>
                  <a:close/>
                </a:path>
              </a:pathLst>
            </a:custGeom>
            <a:solidFill>
              <a:srgbClr val="428CE2">
                <a:alpha val="12941"/>
              </a:srgbClr>
            </a:solidFill>
            <a:ln w="38100" cap="sq">
              <a:solidFill>
                <a:srgbClr val="05014A">
                  <a:alpha val="12941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651485" cy="29293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962369" y="7097924"/>
            <a:ext cx="3931788" cy="3921958"/>
          </a:xfrm>
          <a:custGeom>
            <a:avLst/>
            <a:gdLst/>
            <a:ahLst/>
            <a:cxnLst/>
            <a:rect r="r" b="b" t="t" l="l"/>
            <a:pathLst>
              <a:path h="3921958" w="393178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474805" y="6934704"/>
            <a:ext cx="3894150" cy="2124200"/>
            <a:chOff x="0" y="0"/>
            <a:chExt cx="1025620" cy="55946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25620" cy="559460"/>
            </a:xfrm>
            <a:custGeom>
              <a:avLst/>
              <a:gdLst/>
              <a:ahLst/>
              <a:cxnLst/>
              <a:rect r="r" b="b" t="t" l="l"/>
              <a:pathLst>
                <a:path h="559460" w="1025620">
                  <a:moveTo>
                    <a:pt x="198809" y="0"/>
                  </a:moveTo>
                  <a:lnTo>
                    <a:pt x="826811" y="0"/>
                  </a:lnTo>
                  <a:cubicBezTo>
                    <a:pt x="936610" y="0"/>
                    <a:pt x="1025620" y="89010"/>
                    <a:pt x="1025620" y="198809"/>
                  </a:cubicBezTo>
                  <a:lnTo>
                    <a:pt x="1025620" y="360651"/>
                  </a:lnTo>
                  <a:cubicBezTo>
                    <a:pt x="1025620" y="470450"/>
                    <a:pt x="936610" y="559460"/>
                    <a:pt x="826811" y="559460"/>
                  </a:cubicBezTo>
                  <a:lnTo>
                    <a:pt x="198809" y="559460"/>
                  </a:lnTo>
                  <a:cubicBezTo>
                    <a:pt x="89010" y="559460"/>
                    <a:pt x="0" y="470450"/>
                    <a:pt x="0" y="360651"/>
                  </a:cubicBezTo>
                  <a:lnTo>
                    <a:pt x="0" y="198809"/>
                  </a:lnTo>
                  <a:cubicBezTo>
                    <a:pt x="0" y="89010"/>
                    <a:pt x="89010" y="0"/>
                    <a:pt x="19880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025620" cy="5975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true" flipV="false" rot="7392635">
            <a:off x="-3010073" y="-890757"/>
            <a:ext cx="7315200" cy="3201619"/>
          </a:xfrm>
          <a:custGeom>
            <a:avLst/>
            <a:gdLst/>
            <a:ahLst/>
            <a:cxnLst/>
            <a:rect r="r" b="b" t="t" l="l"/>
            <a:pathLst>
              <a:path h="3201619" w="7315200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993324" y="710052"/>
            <a:ext cx="1524000" cy="1524918"/>
            <a:chOff x="0" y="0"/>
            <a:chExt cx="2032000" cy="2033224"/>
          </a:xfrm>
        </p:grpSpPr>
        <p:grpSp>
          <p:nvGrpSpPr>
            <p:cNvPr name="Group 18" id="18"/>
            <p:cNvGrpSpPr/>
            <p:nvPr/>
          </p:nvGrpSpPr>
          <p:grpSpPr>
            <a:xfrm rot="3174007">
              <a:off x="531523" y="574088"/>
              <a:ext cx="973264" cy="904124"/>
              <a:chOff x="0" y="0"/>
              <a:chExt cx="355575" cy="330315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355575" cy="330315"/>
              </a:xfrm>
              <a:custGeom>
                <a:avLst/>
                <a:gdLst/>
                <a:ahLst/>
                <a:cxnLst/>
                <a:rect r="r" b="b" t="t" l="l"/>
                <a:pathLst>
                  <a:path h="330315" w="355575">
                    <a:moveTo>
                      <a:pt x="165158" y="0"/>
                    </a:moveTo>
                    <a:lnTo>
                      <a:pt x="190417" y="0"/>
                    </a:lnTo>
                    <a:cubicBezTo>
                      <a:pt x="234220" y="0"/>
                      <a:pt x="276228" y="17400"/>
                      <a:pt x="307202" y="48374"/>
                    </a:cubicBezTo>
                    <a:cubicBezTo>
                      <a:pt x="338175" y="79347"/>
                      <a:pt x="355575" y="121355"/>
                      <a:pt x="355575" y="165158"/>
                    </a:cubicBezTo>
                    <a:lnTo>
                      <a:pt x="355575" y="165158"/>
                    </a:lnTo>
                    <a:cubicBezTo>
                      <a:pt x="355575" y="208960"/>
                      <a:pt x="338175" y="250969"/>
                      <a:pt x="307202" y="281942"/>
                    </a:cubicBezTo>
                    <a:cubicBezTo>
                      <a:pt x="276228" y="312915"/>
                      <a:pt x="234220" y="330315"/>
                      <a:pt x="190417" y="330315"/>
                    </a:cubicBezTo>
                    <a:lnTo>
                      <a:pt x="165158" y="330315"/>
                    </a:lnTo>
                    <a:cubicBezTo>
                      <a:pt x="121355" y="330315"/>
                      <a:pt x="79347" y="312915"/>
                      <a:pt x="48374" y="281942"/>
                    </a:cubicBezTo>
                    <a:cubicBezTo>
                      <a:pt x="17400" y="250969"/>
                      <a:pt x="0" y="208960"/>
                      <a:pt x="0" y="165158"/>
                    </a:cubicBezTo>
                    <a:lnTo>
                      <a:pt x="0" y="165158"/>
                    </a:lnTo>
                    <a:cubicBezTo>
                      <a:pt x="0" y="121355"/>
                      <a:pt x="17400" y="79347"/>
                      <a:pt x="48374" y="48374"/>
                    </a:cubicBezTo>
                    <a:cubicBezTo>
                      <a:pt x="79347" y="17400"/>
                      <a:pt x="121355" y="0"/>
                      <a:pt x="165158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355575" cy="368415"/>
              </a:xfrm>
              <a:prstGeom prst="rect">
                <a:avLst/>
              </a:prstGeom>
            </p:spPr>
            <p:txBody>
              <a:bodyPr anchor="ctr" rtlCol="false" tIns="68609" lIns="68609" bIns="68609" rIns="68609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-7536936">
              <a:off x="286288" y="289554"/>
              <a:ext cx="1459424" cy="1454117"/>
            </a:xfrm>
            <a:custGeom>
              <a:avLst/>
              <a:gdLst/>
              <a:ahLst/>
              <a:cxnLst/>
              <a:rect r="r" b="b" t="t" l="l"/>
              <a:pathLst>
                <a:path h="1454117" w="1459424">
                  <a:moveTo>
                    <a:pt x="0" y="0"/>
                  </a:moveTo>
                  <a:lnTo>
                    <a:pt x="1459424" y="0"/>
                  </a:lnTo>
                  <a:lnTo>
                    <a:pt x="1459424" y="1454116"/>
                  </a:lnTo>
                  <a:lnTo>
                    <a:pt x="0" y="14541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841760" y="1248347"/>
            <a:ext cx="1810861" cy="727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5499" spc="-54">
                <a:solidFill>
                  <a:srgbClr val="F6FAFF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5529070" y="6934704"/>
            <a:ext cx="14868594" cy="2144713"/>
            <a:chOff x="0" y="0"/>
            <a:chExt cx="3916008" cy="56486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916008" cy="564863"/>
            </a:xfrm>
            <a:custGeom>
              <a:avLst/>
              <a:gdLst/>
              <a:ahLst/>
              <a:cxnLst/>
              <a:rect r="r" b="b" t="t" l="l"/>
              <a:pathLst>
                <a:path h="564863" w="3916008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512794"/>
                  </a:lnTo>
                  <a:cubicBezTo>
                    <a:pt x="3916008" y="541551"/>
                    <a:pt x="3892696" y="564863"/>
                    <a:pt x="3863939" y="564863"/>
                  </a:cubicBezTo>
                  <a:lnTo>
                    <a:pt x="52069" y="564863"/>
                  </a:lnTo>
                  <a:cubicBezTo>
                    <a:pt x="23312" y="564863"/>
                    <a:pt x="0" y="541551"/>
                    <a:pt x="0" y="512794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3916008" cy="6029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true" flipV="false" rot="-5400000">
            <a:off x="13048835" y="2875362"/>
            <a:ext cx="10478330" cy="5810710"/>
          </a:xfrm>
          <a:custGeom>
            <a:avLst/>
            <a:gdLst/>
            <a:ahLst/>
            <a:cxnLst/>
            <a:rect r="r" b="b" t="t" l="l"/>
            <a:pathLst>
              <a:path h="5810710" w="10478330">
                <a:moveTo>
                  <a:pt x="10478330" y="0"/>
                </a:moveTo>
                <a:lnTo>
                  <a:pt x="0" y="0"/>
                </a:lnTo>
                <a:lnTo>
                  <a:pt x="0" y="5810711"/>
                </a:lnTo>
                <a:lnTo>
                  <a:pt x="10478330" y="5810711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5437604" y="1057847"/>
            <a:ext cx="1225458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b="true" sz="4500">
                <a:solidFill>
                  <a:srgbClr val="FFFFFF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Pay </a:t>
            </a:r>
            <a:r>
              <a:rPr lang="en-US" b="true" sz="4500">
                <a:solidFill>
                  <a:srgbClr val="FFFFFF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attention to customer feedback</a:t>
            </a:r>
          </a:p>
        </p:txBody>
      </p:sp>
      <p:grpSp>
        <p:nvGrpSpPr>
          <p:cNvPr name="Group 28" id="28"/>
          <p:cNvGrpSpPr/>
          <p:nvPr/>
        </p:nvGrpSpPr>
        <p:grpSpPr>
          <a:xfrm rot="7514221">
            <a:off x="985191" y="3884564"/>
            <a:ext cx="1524000" cy="1524918"/>
            <a:chOff x="0" y="0"/>
            <a:chExt cx="2032000" cy="2033224"/>
          </a:xfrm>
        </p:grpSpPr>
        <p:grpSp>
          <p:nvGrpSpPr>
            <p:cNvPr name="Group 29" id="29"/>
            <p:cNvGrpSpPr/>
            <p:nvPr/>
          </p:nvGrpSpPr>
          <p:grpSpPr>
            <a:xfrm rot="3174007">
              <a:off x="531523" y="574088"/>
              <a:ext cx="973264" cy="904124"/>
              <a:chOff x="0" y="0"/>
              <a:chExt cx="355575" cy="330315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355575" cy="330315"/>
              </a:xfrm>
              <a:custGeom>
                <a:avLst/>
                <a:gdLst/>
                <a:ahLst/>
                <a:cxnLst/>
                <a:rect r="r" b="b" t="t" l="l"/>
                <a:pathLst>
                  <a:path h="330315" w="355575">
                    <a:moveTo>
                      <a:pt x="165158" y="0"/>
                    </a:moveTo>
                    <a:lnTo>
                      <a:pt x="190417" y="0"/>
                    </a:lnTo>
                    <a:cubicBezTo>
                      <a:pt x="234220" y="0"/>
                      <a:pt x="276228" y="17400"/>
                      <a:pt x="307202" y="48374"/>
                    </a:cubicBezTo>
                    <a:cubicBezTo>
                      <a:pt x="338175" y="79347"/>
                      <a:pt x="355575" y="121355"/>
                      <a:pt x="355575" y="165158"/>
                    </a:cubicBezTo>
                    <a:lnTo>
                      <a:pt x="355575" y="165158"/>
                    </a:lnTo>
                    <a:cubicBezTo>
                      <a:pt x="355575" y="208960"/>
                      <a:pt x="338175" y="250969"/>
                      <a:pt x="307202" y="281942"/>
                    </a:cubicBezTo>
                    <a:cubicBezTo>
                      <a:pt x="276228" y="312915"/>
                      <a:pt x="234220" y="330315"/>
                      <a:pt x="190417" y="330315"/>
                    </a:cubicBezTo>
                    <a:lnTo>
                      <a:pt x="165158" y="330315"/>
                    </a:lnTo>
                    <a:cubicBezTo>
                      <a:pt x="121355" y="330315"/>
                      <a:pt x="79347" y="312915"/>
                      <a:pt x="48374" y="281942"/>
                    </a:cubicBezTo>
                    <a:cubicBezTo>
                      <a:pt x="17400" y="250969"/>
                      <a:pt x="0" y="208960"/>
                      <a:pt x="0" y="165158"/>
                    </a:cubicBezTo>
                    <a:lnTo>
                      <a:pt x="0" y="165158"/>
                    </a:lnTo>
                    <a:cubicBezTo>
                      <a:pt x="0" y="121355"/>
                      <a:pt x="17400" y="79347"/>
                      <a:pt x="48374" y="48374"/>
                    </a:cubicBezTo>
                    <a:cubicBezTo>
                      <a:pt x="79347" y="17400"/>
                      <a:pt x="121355" y="0"/>
                      <a:pt x="165158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38100"/>
                <a:ext cx="355575" cy="368415"/>
              </a:xfrm>
              <a:prstGeom prst="rect">
                <a:avLst/>
              </a:prstGeom>
            </p:spPr>
            <p:txBody>
              <a:bodyPr anchor="ctr" rtlCol="false" tIns="68609" lIns="68609" bIns="68609" rIns="68609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32" id="32"/>
            <p:cNvSpPr/>
            <p:nvPr/>
          </p:nvSpPr>
          <p:spPr>
            <a:xfrm flipH="false" flipV="false" rot="-7536936">
              <a:off x="286288" y="289554"/>
              <a:ext cx="1459424" cy="1454117"/>
            </a:xfrm>
            <a:custGeom>
              <a:avLst/>
              <a:gdLst/>
              <a:ahLst/>
              <a:cxnLst/>
              <a:rect r="r" b="b" t="t" l="l"/>
              <a:pathLst>
                <a:path h="1454117" w="1459424">
                  <a:moveTo>
                    <a:pt x="0" y="0"/>
                  </a:moveTo>
                  <a:lnTo>
                    <a:pt x="1459424" y="0"/>
                  </a:lnTo>
                  <a:lnTo>
                    <a:pt x="1459424" y="1454116"/>
                  </a:lnTo>
                  <a:lnTo>
                    <a:pt x="0" y="14541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5368955" y="3525547"/>
            <a:ext cx="14868594" cy="2144713"/>
            <a:chOff x="0" y="0"/>
            <a:chExt cx="3916008" cy="56486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3916008" cy="564863"/>
            </a:xfrm>
            <a:custGeom>
              <a:avLst/>
              <a:gdLst/>
              <a:ahLst/>
              <a:cxnLst/>
              <a:rect r="r" b="b" t="t" l="l"/>
              <a:pathLst>
                <a:path h="564863" w="3916008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512794"/>
                  </a:lnTo>
                  <a:cubicBezTo>
                    <a:pt x="3916008" y="541551"/>
                    <a:pt x="3892696" y="564863"/>
                    <a:pt x="3863939" y="564863"/>
                  </a:cubicBezTo>
                  <a:lnTo>
                    <a:pt x="52069" y="564863"/>
                  </a:lnTo>
                  <a:cubicBezTo>
                    <a:pt x="23312" y="564863"/>
                    <a:pt x="0" y="541551"/>
                    <a:pt x="0" y="512794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3916008" cy="6029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5437604" y="3818348"/>
            <a:ext cx="13210093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b="true" sz="4500">
                <a:solidFill>
                  <a:srgbClr val="FFFFFF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Conduct interviews </a:t>
            </a:r>
            <a:r>
              <a:rPr lang="en-US" b="true" sz="4500">
                <a:solidFill>
                  <a:srgbClr val="FFFFFF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and focus group to gather information about customer experiences 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41760" y="4425950"/>
            <a:ext cx="1810861" cy="727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5499" spc="-54">
                <a:solidFill>
                  <a:srgbClr val="F6FAFF"/>
                </a:solidFill>
                <a:latin typeface="Impact"/>
                <a:ea typeface="Impact"/>
                <a:cs typeface="Impact"/>
                <a:sym typeface="Impact"/>
              </a:rPr>
              <a:t>2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41760" y="7021589"/>
            <a:ext cx="1810861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9000" spc="-89">
                <a:solidFill>
                  <a:srgbClr val="F6FAFF"/>
                </a:solidFill>
                <a:latin typeface="Impact"/>
                <a:ea typeface="Impact"/>
                <a:cs typeface="Impact"/>
                <a:sym typeface="Impact"/>
              </a:rPr>
              <a:t>3</a:t>
            </a:r>
          </a:p>
        </p:txBody>
      </p:sp>
      <p:grpSp>
        <p:nvGrpSpPr>
          <p:cNvPr name="Group 39" id="39"/>
          <p:cNvGrpSpPr/>
          <p:nvPr/>
        </p:nvGrpSpPr>
        <p:grpSpPr>
          <a:xfrm rot="846012">
            <a:off x="163751" y="6073008"/>
            <a:ext cx="3800475" cy="3802764"/>
            <a:chOff x="0" y="0"/>
            <a:chExt cx="5067300" cy="5070352"/>
          </a:xfrm>
        </p:grpSpPr>
        <p:grpSp>
          <p:nvGrpSpPr>
            <p:cNvPr name="Group 40" id="40"/>
            <p:cNvGrpSpPr/>
            <p:nvPr/>
          </p:nvGrpSpPr>
          <p:grpSpPr>
            <a:xfrm rot="3174007">
              <a:off x="1325486" y="1431633"/>
              <a:ext cx="2427076" cy="2254659"/>
              <a:chOff x="0" y="0"/>
              <a:chExt cx="355575" cy="330315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355575" cy="330315"/>
              </a:xfrm>
              <a:custGeom>
                <a:avLst/>
                <a:gdLst/>
                <a:ahLst/>
                <a:cxnLst/>
                <a:rect r="r" b="b" t="t" l="l"/>
                <a:pathLst>
                  <a:path h="330315" w="355575">
                    <a:moveTo>
                      <a:pt x="165158" y="0"/>
                    </a:moveTo>
                    <a:lnTo>
                      <a:pt x="190417" y="0"/>
                    </a:lnTo>
                    <a:cubicBezTo>
                      <a:pt x="234220" y="0"/>
                      <a:pt x="276228" y="17400"/>
                      <a:pt x="307202" y="48374"/>
                    </a:cubicBezTo>
                    <a:cubicBezTo>
                      <a:pt x="338175" y="79347"/>
                      <a:pt x="355575" y="121355"/>
                      <a:pt x="355575" y="165158"/>
                    </a:cubicBezTo>
                    <a:lnTo>
                      <a:pt x="355575" y="165158"/>
                    </a:lnTo>
                    <a:cubicBezTo>
                      <a:pt x="355575" y="208960"/>
                      <a:pt x="338175" y="250969"/>
                      <a:pt x="307202" y="281942"/>
                    </a:cubicBezTo>
                    <a:cubicBezTo>
                      <a:pt x="276228" y="312915"/>
                      <a:pt x="234220" y="330315"/>
                      <a:pt x="190417" y="330315"/>
                    </a:cubicBezTo>
                    <a:lnTo>
                      <a:pt x="165158" y="330315"/>
                    </a:lnTo>
                    <a:cubicBezTo>
                      <a:pt x="121355" y="330315"/>
                      <a:pt x="79347" y="312915"/>
                      <a:pt x="48374" y="281942"/>
                    </a:cubicBezTo>
                    <a:cubicBezTo>
                      <a:pt x="17400" y="250969"/>
                      <a:pt x="0" y="208960"/>
                      <a:pt x="0" y="165158"/>
                    </a:cubicBezTo>
                    <a:lnTo>
                      <a:pt x="0" y="165158"/>
                    </a:lnTo>
                    <a:cubicBezTo>
                      <a:pt x="0" y="121355"/>
                      <a:pt x="17400" y="79347"/>
                      <a:pt x="48374" y="48374"/>
                    </a:cubicBezTo>
                    <a:cubicBezTo>
                      <a:pt x="79347" y="17400"/>
                      <a:pt x="121355" y="0"/>
                      <a:pt x="165158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38100"/>
                <a:ext cx="355575" cy="368415"/>
              </a:xfrm>
              <a:prstGeom prst="rect">
                <a:avLst/>
              </a:prstGeom>
            </p:spPr>
            <p:txBody>
              <a:bodyPr anchor="ctr" rtlCol="false" tIns="68609" lIns="68609" bIns="68609" rIns="68609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43" id="43"/>
            <p:cNvSpPr/>
            <p:nvPr/>
          </p:nvSpPr>
          <p:spPr>
            <a:xfrm flipH="false" flipV="false" rot="-7536936">
              <a:off x="713931" y="722074"/>
              <a:ext cx="3639438" cy="3626203"/>
            </a:xfrm>
            <a:custGeom>
              <a:avLst/>
              <a:gdLst/>
              <a:ahLst/>
              <a:cxnLst/>
              <a:rect r="r" b="b" t="t" l="l"/>
              <a:pathLst>
                <a:path h="3626203" w="3639438">
                  <a:moveTo>
                    <a:pt x="0" y="0"/>
                  </a:moveTo>
                  <a:lnTo>
                    <a:pt x="3639438" y="0"/>
                  </a:lnTo>
                  <a:lnTo>
                    <a:pt x="3639438" y="3626204"/>
                  </a:lnTo>
                  <a:lnTo>
                    <a:pt x="0" y="3626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44" id="44"/>
          <p:cNvSpPr txBox="true"/>
          <p:nvPr/>
        </p:nvSpPr>
        <p:spPr>
          <a:xfrm rot="0">
            <a:off x="1158558" y="7596776"/>
            <a:ext cx="1810861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9000" spc="-89">
                <a:solidFill>
                  <a:srgbClr val="F6FAFF"/>
                </a:solidFill>
                <a:latin typeface="Impact"/>
                <a:ea typeface="Impact"/>
                <a:cs typeface="Impact"/>
                <a:sym typeface="Impact"/>
              </a:rPr>
              <a:t>3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5597719" y="7121478"/>
            <a:ext cx="12094474" cy="2007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5"/>
              </a:lnSpc>
            </a:pPr>
            <a:r>
              <a:rPr lang="en-US" b="true" sz="4500">
                <a:solidFill>
                  <a:srgbClr val="FFFFFF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Look for patterns </a:t>
            </a:r>
            <a:r>
              <a:rPr lang="en-US" b="true" sz="4500">
                <a:solidFill>
                  <a:srgbClr val="FFFFFF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and theme in the data to identify common problems under unmet needs</a:t>
            </a:r>
          </a:p>
        </p:txBody>
      </p:sp>
    </p:spTree>
  </p:cSld>
  <p:clrMapOvr>
    <a:masterClrMapping/>
  </p:clrMapOvr>
  <p:transition spd="fast">
    <p:fade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0599" cy="118155"/>
            </a:xfrm>
            <a:custGeom>
              <a:avLst/>
              <a:gdLst/>
              <a:ahLst/>
              <a:cxnLst/>
              <a:rect r="r" b="b" t="t" l="l"/>
              <a:pathLst>
                <a:path h="118155" w="390599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OneP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094691" y="-162842"/>
            <a:ext cx="22535091" cy="11335124"/>
            <a:chOff x="0" y="0"/>
            <a:chExt cx="5935168" cy="29853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35168" cy="2985383"/>
            </a:xfrm>
            <a:custGeom>
              <a:avLst/>
              <a:gdLst/>
              <a:ahLst/>
              <a:cxnLst/>
              <a:rect r="r" b="b" t="t" l="l"/>
              <a:pathLst>
                <a:path h="2985383" w="5935168">
                  <a:moveTo>
                    <a:pt x="0" y="0"/>
                  </a:moveTo>
                  <a:lnTo>
                    <a:pt x="5935168" y="0"/>
                  </a:lnTo>
                  <a:lnTo>
                    <a:pt x="5935168" y="2985383"/>
                  </a:lnTo>
                  <a:lnTo>
                    <a:pt x="0" y="2985383"/>
                  </a:lnTo>
                  <a:close/>
                </a:path>
              </a:pathLst>
            </a:custGeom>
            <a:solidFill>
              <a:srgbClr val="428CE2">
                <a:alpha val="7843"/>
              </a:srgbClr>
            </a:solidFill>
            <a:ln w="38100" cap="sq">
              <a:solidFill>
                <a:srgbClr val="05014A">
                  <a:alpha val="7843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935168" cy="3023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962369" y="7097924"/>
            <a:ext cx="3931788" cy="3921958"/>
          </a:xfrm>
          <a:custGeom>
            <a:avLst/>
            <a:gdLst/>
            <a:ahLst/>
            <a:cxnLst/>
            <a:rect r="r" b="b" t="t" l="l"/>
            <a:pathLst>
              <a:path h="3921958" w="393178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7392635">
            <a:off x="-3010073" y="-890757"/>
            <a:ext cx="7315200" cy="3201619"/>
          </a:xfrm>
          <a:custGeom>
            <a:avLst/>
            <a:gdLst/>
            <a:ahLst/>
            <a:cxnLst/>
            <a:rect r="r" b="b" t="t" l="l"/>
            <a:pathLst>
              <a:path h="3201619" w="7315200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5400000">
            <a:off x="12934147" y="2333810"/>
            <a:ext cx="10478330" cy="5810710"/>
          </a:xfrm>
          <a:custGeom>
            <a:avLst/>
            <a:gdLst/>
            <a:ahLst/>
            <a:cxnLst/>
            <a:rect r="r" b="b" t="t" l="l"/>
            <a:pathLst>
              <a:path h="5810710" w="10478330">
                <a:moveTo>
                  <a:pt x="10478330" y="0"/>
                </a:moveTo>
                <a:lnTo>
                  <a:pt x="0" y="0"/>
                </a:lnTo>
                <a:lnTo>
                  <a:pt x="0" y="5810710"/>
                </a:lnTo>
                <a:lnTo>
                  <a:pt x="10478330" y="5810710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809969" y="7250324"/>
            <a:ext cx="3931788" cy="3921958"/>
          </a:xfrm>
          <a:custGeom>
            <a:avLst/>
            <a:gdLst/>
            <a:ahLst/>
            <a:cxnLst/>
            <a:rect r="r" b="b" t="t" l="l"/>
            <a:pathLst>
              <a:path h="3921958" w="393178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7392635">
            <a:off x="-2857673" y="-738357"/>
            <a:ext cx="7315200" cy="3201619"/>
          </a:xfrm>
          <a:custGeom>
            <a:avLst/>
            <a:gdLst/>
            <a:ahLst/>
            <a:cxnLst/>
            <a:rect r="r" b="b" t="t" l="l"/>
            <a:pathLst>
              <a:path h="3201619" w="7315200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497849" y="0"/>
            <a:ext cx="20591987" cy="12020572"/>
          </a:xfrm>
          <a:custGeom>
            <a:avLst/>
            <a:gdLst/>
            <a:ahLst/>
            <a:cxnLst/>
            <a:rect r="r" b="b" t="t" l="l"/>
            <a:pathLst>
              <a:path h="12020572" w="20591987">
                <a:moveTo>
                  <a:pt x="0" y="0"/>
                </a:moveTo>
                <a:lnTo>
                  <a:pt x="20591987" y="0"/>
                </a:lnTo>
                <a:lnTo>
                  <a:pt x="20591987" y="12020572"/>
                </a:lnTo>
                <a:lnTo>
                  <a:pt x="0" y="120205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-5400000">
            <a:off x="13201235" y="2390545"/>
            <a:ext cx="10478330" cy="5810710"/>
          </a:xfrm>
          <a:custGeom>
            <a:avLst/>
            <a:gdLst/>
            <a:ahLst/>
            <a:cxnLst/>
            <a:rect r="r" b="b" t="t" l="l"/>
            <a:pathLst>
              <a:path h="5810710" w="10478330">
                <a:moveTo>
                  <a:pt x="10478330" y="0"/>
                </a:moveTo>
                <a:lnTo>
                  <a:pt x="0" y="0"/>
                </a:lnTo>
                <a:lnTo>
                  <a:pt x="0" y="5810710"/>
                </a:lnTo>
                <a:lnTo>
                  <a:pt x="10478330" y="5810710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837332" y="3781608"/>
            <a:ext cx="15118997" cy="3523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44"/>
              </a:lnSpc>
            </a:pPr>
            <a:r>
              <a:rPr lang="en-US" sz="26430" spc="-264">
                <a:solidFill>
                  <a:srgbClr val="418CE3"/>
                </a:solidFill>
                <a:latin typeface="Impact"/>
                <a:ea typeface="Impact"/>
                <a:cs typeface="Impact"/>
                <a:sym typeface="Impact"/>
              </a:rPr>
              <a:t>THANK YOU!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0599" cy="118155"/>
            </a:xfrm>
            <a:custGeom>
              <a:avLst/>
              <a:gdLst/>
              <a:ahLst/>
              <a:cxnLst/>
              <a:rect r="r" b="b" t="t" l="l"/>
              <a:pathLst>
                <a:path h="118155" w="390599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OneP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962369" y="7097924"/>
            <a:ext cx="3931788" cy="3921958"/>
          </a:xfrm>
          <a:custGeom>
            <a:avLst/>
            <a:gdLst/>
            <a:ahLst/>
            <a:cxnLst/>
            <a:rect r="r" b="b" t="t" l="l"/>
            <a:pathLst>
              <a:path h="3921958" w="393178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7392635">
            <a:off x="-3010073" y="-890757"/>
            <a:ext cx="7315200" cy="3201619"/>
          </a:xfrm>
          <a:custGeom>
            <a:avLst/>
            <a:gdLst/>
            <a:ahLst/>
            <a:cxnLst/>
            <a:rect r="r" b="b" t="t" l="l"/>
            <a:pathLst>
              <a:path h="3201619" w="7315200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5400000">
            <a:off x="12934147" y="2333810"/>
            <a:ext cx="10478330" cy="5810710"/>
          </a:xfrm>
          <a:custGeom>
            <a:avLst/>
            <a:gdLst/>
            <a:ahLst/>
            <a:cxnLst/>
            <a:rect r="r" b="b" t="t" l="l"/>
            <a:pathLst>
              <a:path h="5810710" w="10478330">
                <a:moveTo>
                  <a:pt x="10478330" y="0"/>
                </a:moveTo>
                <a:lnTo>
                  <a:pt x="0" y="0"/>
                </a:lnTo>
                <a:lnTo>
                  <a:pt x="0" y="5810710"/>
                </a:lnTo>
                <a:lnTo>
                  <a:pt x="10478330" y="5810710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809969" y="7250324"/>
            <a:ext cx="3931788" cy="3921958"/>
          </a:xfrm>
          <a:custGeom>
            <a:avLst/>
            <a:gdLst/>
            <a:ahLst/>
            <a:cxnLst/>
            <a:rect r="r" b="b" t="t" l="l"/>
            <a:pathLst>
              <a:path h="3921958" w="393178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408458" y="710052"/>
            <a:ext cx="20591987" cy="12020572"/>
          </a:xfrm>
          <a:custGeom>
            <a:avLst/>
            <a:gdLst/>
            <a:ahLst/>
            <a:cxnLst/>
            <a:rect r="r" b="b" t="t" l="l"/>
            <a:pathLst>
              <a:path h="12020572" w="20591987">
                <a:moveTo>
                  <a:pt x="0" y="0"/>
                </a:moveTo>
                <a:lnTo>
                  <a:pt x="20591986" y="0"/>
                </a:lnTo>
                <a:lnTo>
                  <a:pt x="20591986" y="12020573"/>
                </a:lnTo>
                <a:lnTo>
                  <a:pt x="0" y="120205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7392635">
            <a:off x="-2857673" y="-738357"/>
            <a:ext cx="7315200" cy="3201619"/>
          </a:xfrm>
          <a:custGeom>
            <a:avLst/>
            <a:gdLst/>
            <a:ahLst/>
            <a:cxnLst/>
            <a:rect r="r" b="b" t="t" l="l"/>
            <a:pathLst>
              <a:path h="3201619" w="7315200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-5400000">
            <a:off x="13201235" y="2390545"/>
            <a:ext cx="10478330" cy="5810710"/>
          </a:xfrm>
          <a:custGeom>
            <a:avLst/>
            <a:gdLst/>
            <a:ahLst/>
            <a:cxnLst/>
            <a:rect r="r" b="b" t="t" l="l"/>
            <a:pathLst>
              <a:path h="5810710" w="10478330">
                <a:moveTo>
                  <a:pt x="10478330" y="0"/>
                </a:moveTo>
                <a:lnTo>
                  <a:pt x="0" y="0"/>
                </a:lnTo>
                <a:lnTo>
                  <a:pt x="0" y="5810710"/>
                </a:lnTo>
                <a:lnTo>
                  <a:pt x="10478330" y="5810710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2" id="12"/>
          <p:cNvGraphicFramePr>
            <a:graphicFrameLocks noGrp="true"/>
          </p:cNvGraphicFramePr>
          <p:nvPr/>
        </p:nvGraphicFramePr>
        <p:xfrm>
          <a:off x="1028700" y="2600953"/>
          <a:ext cx="16025323" cy="6610350"/>
        </p:xfrm>
        <a:graphic>
          <a:graphicData uri="http://schemas.openxmlformats.org/drawingml/2006/table">
            <a:tbl>
              <a:tblPr/>
              <a:tblGrid>
                <a:gridCol w="7741129"/>
                <a:gridCol w="8284194"/>
              </a:tblGrid>
              <a:tr h="13220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b="true" sz="4200">
                          <a:solidFill>
                            <a:srgbClr val="05014A"/>
                          </a:solidFill>
                          <a:latin typeface="Helvetica Now Bold"/>
                          <a:ea typeface="Helvetica Now Bold"/>
                          <a:cs typeface="Helvetica Now Bold"/>
                          <a:sym typeface="Helvetica Now Bold"/>
                        </a:rPr>
                        <a:t>BASIC MP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b="true" sz="4200">
                          <a:solidFill>
                            <a:srgbClr val="05014A"/>
                          </a:solidFill>
                          <a:latin typeface="Helvetica Now Bold"/>
                          <a:ea typeface="Helvetica Now Bold"/>
                          <a:cs typeface="Helvetica Now Bold"/>
                          <a:sym typeface="Helvetica Now Bold"/>
                        </a:rPr>
                        <a:t>1800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20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b="true" sz="4200">
                          <a:solidFill>
                            <a:srgbClr val="05014A"/>
                          </a:solidFill>
                          <a:latin typeface="Helvetica Now Bold"/>
                          <a:ea typeface="Helvetica Now Bold"/>
                          <a:cs typeface="Helvetica Now Bold"/>
                          <a:sym typeface="Helvetica Now Bold"/>
                        </a:rPr>
                        <a:t>DEPENDENTS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b="true" sz="4200">
                          <a:solidFill>
                            <a:srgbClr val="05014A"/>
                          </a:solidFill>
                          <a:latin typeface="Helvetica Now Bold"/>
                          <a:ea typeface="Helvetica Now Bold"/>
                          <a:cs typeface="Helvetica Now Bold"/>
                          <a:sym typeface="Helvetica Now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20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b="true" sz="4200">
                          <a:solidFill>
                            <a:srgbClr val="05014A"/>
                          </a:solidFill>
                          <a:latin typeface="Helvetica Now Bold"/>
                          <a:ea typeface="Helvetica Now Bold"/>
                          <a:cs typeface="Helvetica Now Bold"/>
                          <a:sym typeface="Helvetica Now Bold"/>
                        </a:rPr>
                        <a:t>OUTSTANDING BALANCE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b="true" sz="4200">
                          <a:solidFill>
                            <a:srgbClr val="05014A"/>
                          </a:solidFill>
                          <a:latin typeface="Helvetica Now Bold"/>
                          <a:ea typeface="Helvetica Now Bold"/>
                          <a:cs typeface="Helvetica Now Bold"/>
                          <a:sym typeface="Helvetica Now Bold"/>
                        </a:rPr>
                        <a:t>8,733.37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20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b="true" sz="4200">
                          <a:solidFill>
                            <a:srgbClr val="05014A"/>
                          </a:solidFill>
                          <a:latin typeface="Helvetica Now Bold"/>
                          <a:ea typeface="Helvetica Now Bold"/>
                          <a:cs typeface="Helvetica Now Bold"/>
                          <a:sym typeface="Helvetica Now Bold"/>
                        </a:rPr>
                        <a:t>TOTAL MP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b="true" sz="4200">
                          <a:solidFill>
                            <a:srgbClr val="05014A"/>
                          </a:solidFill>
                          <a:latin typeface="Helvetica Now Bold"/>
                          <a:ea typeface="Helvetica Now Bold"/>
                          <a:cs typeface="Helvetica Now Bold"/>
                          <a:sym typeface="Helvetica Now Bold"/>
                        </a:rPr>
                        <a:t>2800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20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b="true" sz="4200">
                          <a:solidFill>
                            <a:srgbClr val="05014A"/>
                          </a:solidFill>
                          <a:latin typeface="Helvetica Now Bold"/>
                          <a:ea typeface="Helvetica Now Bold"/>
                          <a:cs typeface="Helvetica Now Bold"/>
                          <a:sym typeface="Helvetica Now Bold"/>
                        </a:rPr>
                        <a:t>AMP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b="true" sz="4200">
                          <a:solidFill>
                            <a:srgbClr val="05014A"/>
                          </a:solidFill>
                          <a:latin typeface="Helvetica Now Bold"/>
                          <a:ea typeface="Helvetica Now Bold"/>
                          <a:cs typeface="Helvetica Now Bold"/>
                          <a:sym typeface="Helvetica Now Bold"/>
                        </a:rPr>
                        <a:t>2800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3" id="13"/>
          <p:cNvSpPr txBox="true"/>
          <p:nvPr/>
        </p:nvSpPr>
        <p:spPr>
          <a:xfrm rot="0">
            <a:off x="3782999" y="1200928"/>
            <a:ext cx="11752046" cy="848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6"/>
              </a:lnSpc>
            </a:pPr>
            <a:r>
              <a:rPr lang="en-US" b="true" sz="9782">
                <a:solidFill>
                  <a:srgbClr val="418CE3"/>
                </a:solidFill>
                <a:latin typeface="Oswald Bold"/>
                <a:ea typeface="Oswald Bold"/>
                <a:cs typeface="Oswald Bold"/>
                <a:sym typeface="Oswald Bold"/>
              </a:rPr>
              <a:t>WITHOUT DEPENDENTS</a:t>
            </a:r>
          </a:p>
        </p:txBody>
      </p:sp>
    </p:spTree>
  </p:cSld>
  <p:clrMapOvr>
    <a:masterClrMapping/>
  </p:clrMapOvr>
  <p:transition spd="fast">
    <p:wipe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0599" cy="118155"/>
            </a:xfrm>
            <a:custGeom>
              <a:avLst/>
              <a:gdLst/>
              <a:ahLst/>
              <a:cxnLst/>
              <a:rect r="r" b="b" t="t" l="l"/>
              <a:pathLst>
                <a:path h="118155" w="390599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OneP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962369" y="7097924"/>
            <a:ext cx="3931788" cy="3921958"/>
          </a:xfrm>
          <a:custGeom>
            <a:avLst/>
            <a:gdLst/>
            <a:ahLst/>
            <a:cxnLst/>
            <a:rect r="r" b="b" t="t" l="l"/>
            <a:pathLst>
              <a:path h="3921958" w="393178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7392635">
            <a:off x="-3010073" y="-890757"/>
            <a:ext cx="7315200" cy="3201619"/>
          </a:xfrm>
          <a:custGeom>
            <a:avLst/>
            <a:gdLst/>
            <a:ahLst/>
            <a:cxnLst/>
            <a:rect r="r" b="b" t="t" l="l"/>
            <a:pathLst>
              <a:path h="3201619" w="7315200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5400000">
            <a:off x="12934147" y="2333810"/>
            <a:ext cx="10478330" cy="5810710"/>
          </a:xfrm>
          <a:custGeom>
            <a:avLst/>
            <a:gdLst/>
            <a:ahLst/>
            <a:cxnLst/>
            <a:rect r="r" b="b" t="t" l="l"/>
            <a:pathLst>
              <a:path h="5810710" w="10478330">
                <a:moveTo>
                  <a:pt x="10478330" y="0"/>
                </a:moveTo>
                <a:lnTo>
                  <a:pt x="0" y="0"/>
                </a:lnTo>
                <a:lnTo>
                  <a:pt x="0" y="5810710"/>
                </a:lnTo>
                <a:lnTo>
                  <a:pt x="10478330" y="5810710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809969" y="7250324"/>
            <a:ext cx="3931788" cy="3921958"/>
          </a:xfrm>
          <a:custGeom>
            <a:avLst/>
            <a:gdLst/>
            <a:ahLst/>
            <a:cxnLst/>
            <a:rect r="r" b="b" t="t" l="l"/>
            <a:pathLst>
              <a:path h="3921958" w="393178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7392635">
            <a:off x="-2857673" y="-738357"/>
            <a:ext cx="7315200" cy="3201619"/>
          </a:xfrm>
          <a:custGeom>
            <a:avLst/>
            <a:gdLst/>
            <a:ahLst/>
            <a:cxnLst/>
            <a:rect r="r" b="b" t="t" l="l"/>
            <a:pathLst>
              <a:path h="3201619" w="7315200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5400000">
            <a:off x="13201235" y="2390545"/>
            <a:ext cx="10478330" cy="5810710"/>
          </a:xfrm>
          <a:custGeom>
            <a:avLst/>
            <a:gdLst/>
            <a:ahLst/>
            <a:cxnLst/>
            <a:rect r="r" b="b" t="t" l="l"/>
            <a:pathLst>
              <a:path h="5810710" w="10478330">
                <a:moveTo>
                  <a:pt x="10478330" y="0"/>
                </a:moveTo>
                <a:lnTo>
                  <a:pt x="0" y="0"/>
                </a:lnTo>
                <a:lnTo>
                  <a:pt x="0" y="5810710"/>
                </a:lnTo>
                <a:lnTo>
                  <a:pt x="10478330" y="5810710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408458" y="710052"/>
            <a:ext cx="20591987" cy="12020572"/>
          </a:xfrm>
          <a:custGeom>
            <a:avLst/>
            <a:gdLst/>
            <a:ahLst/>
            <a:cxnLst/>
            <a:rect r="r" b="b" t="t" l="l"/>
            <a:pathLst>
              <a:path h="12020572" w="20591987">
                <a:moveTo>
                  <a:pt x="0" y="0"/>
                </a:moveTo>
                <a:lnTo>
                  <a:pt x="20591986" y="0"/>
                </a:lnTo>
                <a:lnTo>
                  <a:pt x="20591986" y="12020573"/>
                </a:lnTo>
                <a:lnTo>
                  <a:pt x="0" y="120205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267977" y="1156420"/>
            <a:ext cx="11752046" cy="870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2"/>
              </a:lnSpc>
            </a:pPr>
            <a:r>
              <a:rPr lang="en-US" b="true" sz="10082">
                <a:solidFill>
                  <a:srgbClr val="418CE3"/>
                </a:solidFill>
                <a:latin typeface="Oswald Bold"/>
                <a:ea typeface="Oswald Bold"/>
                <a:cs typeface="Oswald Bold"/>
                <a:sym typeface="Oswald Bold"/>
              </a:rPr>
              <a:t>COMPUTATION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844885" y="2559272"/>
            <a:ext cx="8330059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05014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 * 12 = 16,800 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32866" y="4528497"/>
            <a:ext cx="13187157" cy="1360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05"/>
              </a:lnSpc>
              <a:spcBef>
                <a:spcPct val="0"/>
              </a:spcBef>
            </a:pPr>
            <a:r>
              <a:rPr lang="en-US" b="true" sz="7932">
                <a:solidFill>
                  <a:srgbClr val="05014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CLI = 16,800 * 5% = 840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7150" y="6489912"/>
            <a:ext cx="17638497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05014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CASH OUT : 16,800 * 5.5% =  15,960</a:t>
            </a:r>
          </a:p>
        </p:txBody>
      </p:sp>
    </p:spTree>
  </p:cSld>
  <p:clrMapOvr>
    <a:masterClrMapping/>
  </p:clrMapOvr>
  <p:transition spd="fast">
    <p:wipe dir="r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0599" cy="118155"/>
            </a:xfrm>
            <a:custGeom>
              <a:avLst/>
              <a:gdLst/>
              <a:ahLst/>
              <a:cxnLst/>
              <a:rect r="r" b="b" t="t" l="l"/>
              <a:pathLst>
                <a:path h="118155" w="390599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OneP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094691" y="-162842"/>
            <a:ext cx="22535091" cy="11335124"/>
            <a:chOff x="0" y="0"/>
            <a:chExt cx="5935168" cy="29853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35168" cy="2985383"/>
            </a:xfrm>
            <a:custGeom>
              <a:avLst/>
              <a:gdLst/>
              <a:ahLst/>
              <a:cxnLst/>
              <a:rect r="r" b="b" t="t" l="l"/>
              <a:pathLst>
                <a:path h="2985383" w="5935168">
                  <a:moveTo>
                    <a:pt x="0" y="0"/>
                  </a:moveTo>
                  <a:lnTo>
                    <a:pt x="5935168" y="0"/>
                  </a:lnTo>
                  <a:lnTo>
                    <a:pt x="5935168" y="2985383"/>
                  </a:lnTo>
                  <a:lnTo>
                    <a:pt x="0" y="2985383"/>
                  </a:lnTo>
                  <a:close/>
                </a:path>
              </a:pathLst>
            </a:custGeom>
            <a:solidFill>
              <a:srgbClr val="428CE2">
                <a:alpha val="7843"/>
              </a:srgbClr>
            </a:solidFill>
            <a:ln w="38100" cap="sq">
              <a:solidFill>
                <a:srgbClr val="05014A">
                  <a:alpha val="7843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935168" cy="3023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962369" y="7097924"/>
            <a:ext cx="3931788" cy="3921958"/>
          </a:xfrm>
          <a:custGeom>
            <a:avLst/>
            <a:gdLst/>
            <a:ahLst/>
            <a:cxnLst/>
            <a:rect r="r" b="b" t="t" l="l"/>
            <a:pathLst>
              <a:path h="3921958" w="393178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7392635">
            <a:off x="-3010073" y="-890757"/>
            <a:ext cx="7315200" cy="3201619"/>
          </a:xfrm>
          <a:custGeom>
            <a:avLst/>
            <a:gdLst/>
            <a:ahLst/>
            <a:cxnLst/>
            <a:rect r="r" b="b" t="t" l="l"/>
            <a:pathLst>
              <a:path h="3201619" w="7315200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5400000">
            <a:off x="12934147" y="2333810"/>
            <a:ext cx="10478330" cy="5810710"/>
          </a:xfrm>
          <a:custGeom>
            <a:avLst/>
            <a:gdLst/>
            <a:ahLst/>
            <a:cxnLst/>
            <a:rect r="r" b="b" t="t" l="l"/>
            <a:pathLst>
              <a:path h="5810710" w="10478330">
                <a:moveTo>
                  <a:pt x="10478330" y="0"/>
                </a:moveTo>
                <a:lnTo>
                  <a:pt x="0" y="0"/>
                </a:lnTo>
                <a:lnTo>
                  <a:pt x="0" y="5810710"/>
                </a:lnTo>
                <a:lnTo>
                  <a:pt x="10478330" y="5810710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809969" y="7250324"/>
            <a:ext cx="3931788" cy="3921958"/>
          </a:xfrm>
          <a:custGeom>
            <a:avLst/>
            <a:gdLst/>
            <a:ahLst/>
            <a:cxnLst/>
            <a:rect r="r" b="b" t="t" l="l"/>
            <a:pathLst>
              <a:path h="3921958" w="393178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7392635">
            <a:off x="-2857673" y="-738357"/>
            <a:ext cx="7315200" cy="3201619"/>
          </a:xfrm>
          <a:custGeom>
            <a:avLst/>
            <a:gdLst/>
            <a:ahLst/>
            <a:cxnLst/>
            <a:rect r="r" b="b" t="t" l="l"/>
            <a:pathLst>
              <a:path h="3201619" w="7315200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497849" y="0"/>
            <a:ext cx="20591987" cy="12020572"/>
          </a:xfrm>
          <a:custGeom>
            <a:avLst/>
            <a:gdLst/>
            <a:ahLst/>
            <a:cxnLst/>
            <a:rect r="r" b="b" t="t" l="l"/>
            <a:pathLst>
              <a:path h="12020572" w="20591987">
                <a:moveTo>
                  <a:pt x="0" y="0"/>
                </a:moveTo>
                <a:lnTo>
                  <a:pt x="20591987" y="0"/>
                </a:lnTo>
                <a:lnTo>
                  <a:pt x="20591987" y="12020572"/>
                </a:lnTo>
                <a:lnTo>
                  <a:pt x="0" y="120205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-5400000">
            <a:off x="13201235" y="2390545"/>
            <a:ext cx="10478330" cy="5810710"/>
          </a:xfrm>
          <a:custGeom>
            <a:avLst/>
            <a:gdLst/>
            <a:ahLst/>
            <a:cxnLst/>
            <a:rect r="r" b="b" t="t" l="l"/>
            <a:pathLst>
              <a:path h="5810710" w="10478330">
                <a:moveTo>
                  <a:pt x="10478330" y="0"/>
                </a:moveTo>
                <a:lnTo>
                  <a:pt x="0" y="0"/>
                </a:lnTo>
                <a:lnTo>
                  <a:pt x="0" y="5810710"/>
                </a:lnTo>
                <a:lnTo>
                  <a:pt x="10478330" y="5810710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100780" y="1854756"/>
            <a:ext cx="10086439" cy="114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79"/>
              </a:lnSpc>
              <a:spcBef>
                <a:spcPct val="0"/>
              </a:spcBef>
            </a:pPr>
            <a:r>
              <a:rPr lang="en-US" b="true" sz="6699">
                <a:solidFill>
                  <a:srgbClr val="05014A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 16800 * 5.5% = 924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66953" y="5172075"/>
            <a:ext cx="17554093" cy="114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79"/>
              </a:lnSpc>
              <a:spcBef>
                <a:spcPct val="0"/>
              </a:spcBef>
            </a:pPr>
            <a:r>
              <a:rPr lang="en-US" b="true" sz="6699">
                <a:solidFill>
                  <a:srgbClr val="05014A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 16800 + 924 = 17724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142598" y="8281671"/>
            <a:ext cx="8123504" cy="114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79"/>
              </a:lnSpc>
              <a:spcBef>
                <a:spcPct val="0"/>
              </a:spcBef>
            </a:pPr>
            <a:r>
              <a:rPr lang="en-US" b="true" sz="6699">
                <a:solidFill>
                  <a:srgbClr val="05014A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 17724 / 12 = 1477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47527" y="231775"/>
            <a:ext cx="10909505" cy="1441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b="true" sz="8499">
                <a:solidFill>
                  <a:srgbClr val="418CE3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TOTAL INTEREST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47527" y="3355082"/>
            <a:ext cx="10909505" cy="1441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b="true" sz="8499">
                <a:solidFill>
                  <a:srgbClr val="418CE3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TOTAL PAYMENT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75280" y="6659245"/>
            <a:ext cx="4629835" cy="1441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b="true" sz="8499">
                <a:solidFill>
                  <a:srgbClr val="418CE3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SSS MA</a:t>
            </a:r>
          </a:p>
        </p:txBody>
      </p:sp>
    </p:spTree>
  </p:cSld>
  <p:clrMapOvr>
    <a:masterClrMapping/>
  </p:clrMapOvr>
  <p:transition spd="fast">
    <p:wipe dir="r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0599" cy="118155"/>
            </a:xfrm>
            <a:custGeom>
              <a:avLst/>
              <a:gdLst/>
              <a:ahLst/>
              <a:cxnLst/>
              <a:rect r="r" b="b" t="t" l="l"/>
              <a:pathLst>
                <a:path h="118155" w="390599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OneP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094691" y="-162842"/>
            <a:ext cx="22535091" cy="11335124"/>
            <a:chOff x="0" y="0"/>
            <a:chExt cx="5935168" cy="29853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35168" cy="2985383"/>
            </a:xfrm>
            <a:custGeom>
              <a:avLst/>
              <a:gdLst/>
              <a:ahLst/>
              <a:cxnLst/>
              <a:rect r="r" b="b" t="t" l="l"/>
              <a:pathLst>
                <a:path h="2985383" w="5935168">
                  <a:moveTo>
                    <a:pt x="0" y="0"/>
                  </a:moveTo>
                  <a:lnTo>
                    <a:pt x="5935168" y="0"/>
                  </a:lnTo>
                  <a:lnTo>
                    <a:pt x="5935168" y="2985383"/>
                  </a:lnTo>
                  <a:lnTo>
                    <a:pt x="0" y="2985383"/>
                  </a:lnTo>
                  <a:close/>
                </a:path>
              </a:pathLst>
            </a:custGeom>
            <a:solidFill>
              <a:srgbClr val="428CE2">
                <a:alpha val="7843"/>
              </a:srgbClr>
            </a:solidFill>
            <a:ln w="38100" cap="sq">
              <a:solidFill>
                <a:srgbClr val="05014A">
                  <a:alpha val="7843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935168" cy="3023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962369" y="7097924"/>
            <a:ext cx="3931788" cy="3921958"/>
          </a:xfrm>
          <a:custGeom>
            <a:avLst/>
            <a:gdLst/>
            <a:ahLst/>
            <a:cxnLst/>
            <a:rect r="r" b="b" t="t" l="l"/>
            <a:pathLst>
              <a:path h="3921958" w="393178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7392635">
            <a:off x="-3010073" y="-890757"/>
            <a:ext cx="7315200" cy="3201619"/>
          </a:xfrm>
          <a:custGeom>
            <a:avLst/>
            <a:gdLst/>
            <a:ahLst/>
            <a:cxnLst/>
            <a:rect r="r" b="b" t="t" l="l"/>
            <a:pathLst>
              <a:path h="3201619" w="7315200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5400000">
            <a:off x="12934147" y="2333810"/>
            <a:ext cx="10478330" cy="5810710"/>
          </a:xfrm>
          <a:custGeom>
            <a:avLst/>
            <a:gdLst/>
            <a:ahLst/>
            <a:cxnLst/>
            <a:rect r="r" b="b" t="t" l="l"/>
            <a:pathLst>
              <a:path h="5810710" w="10478330">
                <a:moveTo>
                  <a:pt x="10478330" y="0"/>
                </a:moveTo>
                <a:lnTo>
                  <a:pt x="0" y="0"/>
                </a:lnTo>
                <a:lnTo>
                  <a:pt x="0" y="5810710"/>
                </a:lnTo>
                <a:lnTo>
                  <a:pt x="10478330" y="5810710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809969" y="7250324"/>
            <a:ext cx="3931788" cy="3921958"/>
          </a:xfrm>
          <a:custGeom>
            <a:avLst/>
            <a:gdLst/>
            <a:ahLst/>
            <a:cxnLst/>
            <a:rect r="r" b="b" t="t" l="l"/>
            <a:pathLst>
              <a:path h="3921958" w="393178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7392635">
            <a:off x="-2857673" y="-738357"/>
            <a:ext cx="7315200" cy="3201619"/>
          </a:xfrm>
          <a:custGeom>
            <a:avLst/>
            <a:gdLst/>
            <a:ahLst/>
            <a:cxnLst/>
            <a:rect r="r" b="b" t="t" l="l"/>
            <a:pathLst>
              <a:path h="3201619" w="7315200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497849" y="0"/>
            <a:ext cx="20591987" cy="12020572"/>
          </a:xfrm>
          <a:custGeom>
            <a:avLst/>
            <a:gdLst/>
            <a:ahLst/>
            <a:cxnLst/>
            <a:rect r="r" b="b" t="t" l="l"/>
            <a:pathLst>
              <a:path h="12020572" w="20591987">
                <a:moveTo>
                  <a:pt x="0" y="0"/>
                </a:moveTo>
                <a:lnTo>
                  <a:pt x="20591987" y="0"/>
                </a:lnTo>
                <a:lnTo>
                  <a:pt x="20591987" y="12020572"/>
                </a:lnTo>
                <a:lnTo>
                  <a:pt x="0" y="120205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-5400000">
            <a:off x="13201235" y="2390545"/>
            <a:ext cx="10478330" cy="5810710"/>
          </a:xfrm>
          <a:custGeom>
            <a:avLst/>
            <a:gdLst/>
            <a:ahLst/>
            <a:cxnLst/>
            <a:rect r="r" b="b" t="t" l="l"/>
            <a:pathLst>
              <a:path h="5810710" w="10478330">
                <a:moveTo>
                  <a:pt x="10478330" y="0"/>
                </a:moveTo>
                <a:lnTo>
                  <a:pt x="0" y="0"/>
                </a:lnTo>
                <a:lnTo>
                  <a:pt x="0" y="5810710"/>
                </a:lnTo>
                <a:lnTo>
                  <a:pt x="10478330" y="5810710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5" id="15"/>
          <p:cNvGraphicFramePr>
            <a:graphicFrameLocks noGrp="true"/>
          </p:cNvGraphicFramePr>
          <p:nvPr/>
        </p:nvGraphicFramePr>
        <p:xfrm>
          <a:off x="3990198" y="5107199"/>
          <a:ext cx="11295646" cy="4286250"/>
        </p:xfrm>
        <a:graphic>
          <a:graphicData uri="http://schemas.openxmlformats.org/drawingml/2006/table">
            <a:tbl>
              <a:tblPr/>
              <a:tblGrid>
                <a:gridCol w="4816871"/>
                <a:gridCol w="6478775"/>
              </a:tblGrid>
              <a:tr h="14992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b="true" sz="4500">
                          <a:solidFill>
                            <a:srgbClr val="05014A"/>
                          </a:solidFill>
                          <a:latin typeface="Helvetica Now Bold"/>
                          <a:ea typeface="Helvetica Now Bold"/>
                          <a:cs typeface="Helvetica Now Bold"/>
                          <a:sym typeface="Helvetica Now Bold"/>
                        </a:rPr>
                        <a:t>MP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b="true" sz="4500">
                          <a:solidFill>
                            <a:srgbClr val="05014A"/>
                          </a:solidFill>
                          <a:latin typeface="Helvetica Now Bold"/>
                          <a:ea typeface="Helvetica Now Bold"/>
                          <a:cs typeface="Helvetica Now Bold"/>
                          <a:sym typeface="Helvetica Now Bold"/>
                        </a:rPr>
                        <a:t>1,300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35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b="true" sz="4500">
                          <a:solidFill>
                            <a:srgbClr val="05014A"/>
                          </a:solidFill>
                          <a:latin typeface="Helvetica Now Bold"/>
                          <a:ea typeface="Helvetica Now Bold"/>
                          <a:cs typeface="Helvetica Now Bold"/>
                          <a:sym typeface="Helvetica Now Bold"/>
                        </a:rPr>
                        <a:t>MA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b="true" sz="4500">
                          <a:solidFill>
                            <a:srgbClr val="05014A"/>
                          </a:solidFill>
                          <a:latin typeface="Helvetica Now Bold"/>
                          <a:ea typeface="Helvetica Now Bold"/>
                          <a:cs typeface="Helvetica Now Bold"/>
                          <a:sym typeface="Helvetica Now Bold"/>
                        </a:rPr>
                        <a:t>1,000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35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b="true" sz="4500">
                          <a:solidFill>
                            <a:srgbClr val="05014A"/>
                          </a:solidFill>
                          <a:latin typeface="Helvetica Now Bold"/>
                          <a:ea typeface="Helvetica Now Bold"/>
                          <a:cs typeface="Helvetica Now Bold"/>
                          <a:sym typeface="Helvetica Now Bold"/>
                        </a:rPr>
                        <a:t>EPA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b="true" sz="4500">
                          <a:solidFill>
                            <a:srgbClr val="05014A"/>
                          </a:solidFill>
                          <a:latin typeface="Helvetica Now Bold"/>
                          <a:ea typeface="Helvetica Now Bold"/>
                          <a:cs typeface="Helvetica Now Bold"/>
                          <a:sym typeface="Helvetica Now Bold"/>
                        </a:rPr>
                        <a:t>300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6" id="16"/>
          <p:cNvSpPr txBox="true"/>
          <p:nvPr/>
        </p:nvSpPr>
        <p:spPr>
          <a:xfrm rot="0">
            <a:off x="1612677" y="876300"/>
            <a:ext cx="6510827" cy="1441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b="true" sz="8499">
                <a:solidFill>
                  <a:srgbClr val="418CE3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APC ALV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501679" y="3007737"/>
            <a:ext cx="12592931" cy="114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79"/>
              </a:lnSpc>
              <a:spcBef>
                <a:spcPct val="0"/>
              </a:spcBef>
            </a:pPr>
            <a:r>
              <a:rPr lang="en-US" b="true" sz="6699">
                <a:solidFill>
                  <a:srgbClr val="05014A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13,200 - 11,013.33 = 2, 766.33</a:t>
            </a:r>
          </a:p>
        </p:txBody>
      </p:sp>
    </p:spTree>
  </p:cSld>
  <p:clrMapOvr>
    <a:masterClrMapping/>
  </p:clrMapOvr>
  <p:transition spd="fast">
    <p:wipe dir="r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0599" cy="118155"/>
            </a:xfrm>
            <a:custGeom>
              <a:avLst/>
              <a:gdLst/>
              <a:ahLst/>
              <a:cxnLst/>
              <a:rect r="r" b="b" t="t" l="l"/>
              <a:pathLst>
                <a:path h="118155" w="390599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OneP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094691" y="-162842"/>
            <a:ext cx="22535091" cy="11335124"/>
            <a:chOff x="0" y="0"/>
            <a:chExt cx="5935168" cy="29853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35168" cy="2985383"/>
            </a:xfrm>
            <a:custGeom>
              <a:avLst/>
              <a:gdLst/>
              <a:ahLst/>
              <a:cxnLst/>
              <a:rect r="r" b="b" t="t" l="l"/>
              <a:pathLst>
                <a:path h="2985383" w="5935168">
                  <a:moveTo>
                    <a:pt x="0" y="0"/>
                  </a:moveTo>
                  <a:lnTo>
                    <a:pt x="5935168" y="0"/>
                  </a:lnTo>
                  <a:lnTo>
                    <a:pt x="5935168" y="2985383"/>
                  </a:lnTo>
                  <a:lnTo>
                    <a:pt x="0" y="2985383"/>
                  </a:lnTo>
                  <a:close/>
                </a:path>
              </a:pathLst>
            </a:custGeom>
            <a:solidFill>
              <a:srgbClr val="428CE2">
                <a:alpha val="7843"/>
              </a:srgbClr>
            </a:solidFill>
            <a:ln w="38100" cap="sq">
              <a:solidFill>
                <a:srgbClr val="05014A">
                  <a:alpha val="7843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935168" cy="3023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962369" y="7097924"/>
            <a:ext cx="3931788" cy="3921958"/>
          </a:xfrm>
          <a:custGeom>
            <a:avLst/>
            <a:gdLst/>
            <a:ahLst/>
            <a:cxnLst/>
            <a:rect r="r" b="b" t="t" l="l"/>
            <a:pathLst>
              <a:path h="3921958" w="393178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7392635">
            <a:off x="-3010073" y="-890757"/>
            <a:ext cx="7315200" cy="3201619"/>
          </a:xfrm>
          <a:custGeom>
            <a:avLst/>
            <a:gdLst/>
            <a:ahLst/>
            <a:cxnLst/>
            <a:rect r="r" b="b" t="t" l="l"/>
            <a:pathLst>
              <a:path h="3201619" w="7315200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5400000">
            <a:off x="12934147" y="2333810"/>
            <a:ext cx="10478330" cy="5810710"/>
          </a:xfrm>
          <a:custGeom>
            <a:avLst/>
            <a:gdLst/>
            <a:ahLst/>
            <a:cxnLst/>
            <a:rect r="r" b="b" t="t" l="l"/>
            <a:pathLst>
              <a:path h="5810710" w="10478330">
                <a:moveTo>
                  <a:pt x="10478330" y="0"/>
                </a:moveTo>
                <a:lnTo>
                  <a:pt x="0" y="0"/>
                </a:lnTo>
                <a:lnTo>
                  <a:pt x="0" y="5810710"/>
                </a:lnTo>
                <a:lnTo>
                  <a:pt x="10478330" y="5810710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809969" y="7250324"/>
            <a:ext cx="3931788" cy="3921958"/>
          </a:xfrm>
          <a:custGeom>
            <a:avLst/>
            <a:gdLst/>
            <a:ahLst/>
            <a:cxnLst/>
            <a:rect r="r" b="b" t="t" l="l"/>
            <a:pathLst>
              <a:path h="3921958" w="393178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7392635">
            <a:off x="-2857673" y="-738357"/>
            <a:ext cx="7315200" cy="3201619"/>
          </a:xfrm>
          <a:custGeom>
            <a:avLst/>
            <a:gdLst/>
            <a:ahLst/>
            <a:cxnLst/>
            <a:rect r="r" b="b" t="t" l="l"/>
            <a:pathLst>
              <a:path h="3201619" w="7315200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497849" y="0"/>
            <a:ext cx="20591987" cy="12020572"/>
          </a:xfrm>
          <a:custGeom>
            <a:avLst/>
            <a:gdLst/>
            <a:ahLst/>
            <a:cxnLst/>
            <a:rect r="r" b="b" t="t" l="l"/>
            <a:pathLst>
              <a:path h="12020572" w="20591987">
                <a:moveTo>
                  <a:pt x="0" y="0"/>
                </a:moveTo>
                <a:lnTo>
                  <a:pt x="20591987" y="0"/>
                </a:lnTo>
                <a:lnTo>
                  <a:pt x="20591987" y="12020572"/>
                </a:lnTo>
                <a:lnTo>
                  <a:pt x="0" y="120205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-5400000">
            <a:off x="13201235" y="2390545"/>
            <a:ext cx="10478330" cy="5810710"/>
          </a:xfrm>
          <a:custGeom>
            <a:avLst/>
            <a:gdLst/>
            <a:ahLst/>
            <a:cxnLst/>
            <a:rect r="r" b="b" t="t" l="l"/>
            <a:pathLst>
              <a:path h="5810710" w="10478330">
                <a:moveTo>
                  <a:pt x="10478330" y="0"/>
                </a:moveTo>
                <a:lnTo>
                  <a:pt x="0" y="0"/>
                </a:lnTo>
                <a:lnTo>
                  <a:pt x="0" y="5810710"/>
                </a:lnTo>
                <a:lnTo>
                  <a:pt x="10478330" y="5810710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5" id="15"/>
          <p:cNvGraphicFramePr>
            <a:graphicFrameLocks noGrp="true"/>
          </p:cNvGraphicFramePr>
          <p:nvPr/>
        </p:nvGraphicFramePr>
        <p:xfrm>
          <a:off x="3496177" y="3324225"/>
          <a:ext cx="11295646" cy="3638550"/>
        </p:xfrm>
        <a:graphic>
          <a:graphicData uri="http://schemas.openxmlformats.org/drawingml/2006/table">
            <a:tbl>
              <a:tblPr/>
              <a:tblGrid>
                <a:gridCol w="5647823"/>
                <a:gridCol w="5647823"/>
              </a:tblGrid>
              <a:tr h="18192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100"/>
                        </a:lnSpc>
                        <a:defRPr/>
                      </a:pPr>
                      <a:r>
                        <a:rPr lang="en-US" b="true" sz="6500">
                          <a:solidFill>
                            <a:srgbClr val="05014A"/>
                          </a:solidFill>
                          <a:latin typeface="Helvetica Now Bold"/>
                          <a:ea typeface="Helvetica Now Bold"/>
                          <a:cs typeface="Helvetica Now Bold"/>
                          <a:sym typeface="Helvetica Now Bold"/>
                        </a:rPr>
                        <a:t>SSS LOAN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100"/>
                        </a:lnSpc>
                        <a:defRPr/>
                      </a:pPr>
                      <a:r>
                        <a:rPr lang="en-US" b="true" sz="6500">
                          <a:solidFill>
                            <a:srgbClr val="05014A"/>
                          </a:solidFill>
                          <a:latin typeface="Helvetica Now Bold"/>
                          <a:ea typeface="Helvetica Now Bold"/>
                          <a:cs typeface="Helvetica Now Bold"/>
                          <a:sym typeface="Helvetica Now Bold"/>
                        </a:rPr>
                        <a:t>15, 960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92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100"/>
                        </a:lnSpc>
                        <a:defRPr/>
                      </a:pPr>
                      <a:r>
                        <a:rPr lang="en-US" b="true" sz="6500">
                          <a:solidFill>
                            <a:srgbClr val="05014A"/>
                          </a:solidFill>
                          <a:latin typeface="Helvetica Now Bold"/>
                          <a:ea typeface="Helvetica Now Bold"/>
                          <a:cs typeface="Helvetica Now Bold"/>
                          <a:sym typeface="Helvetica Now Bold"/>
                        </a:rPr>
                        <a:t>APC LOAN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100"/>
                        </a:lnSpc>
                        <a:defRPr/>
                      </a:pPr>
                      <a:r>
                        <a:rPr lang="en-US" b="true" sz="6500">
                          <a:solidFill>
                            <a:srgbClr val="05014A"/>
                          </a:solidFill>
                          <a:latin typeface="Helvetica Now Bold"/>
                          <a:ea typeface="Helvetica Now Bold"/>
                          <a:cs typeface="Helvetica Now Bold"/>
                          <a:sym typeface="Helvetica Now Bold"/>
                        </a:rPr>
                        <a:t>2,700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6" id="16"/>
          <p:cNvSpPr txBox="true"/>
          <p:nvPr/>
        </p:nvSpPr>
        <p:spPr>
          <a:xfrm rot="0">
            <a:off x="1612677" y="876300"/>
            <a:ext cx="6510827" cy="1441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b="true" sz="8499">
                <a:solidFill>
                  <a:srgbClr val="418CE3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TAKE AWAY</a:t>
            </a:r>
          </a:p>
        </p:txBody>
      </p:sp>
    </p:spTree>
  </p:cSld>
  <p:clrMapOvr>
    <a:masterClrMapping/>
  </p:clrMapOvr>
  <p:transition spd="fast">
    <p:wipe dir="r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0599" cy="118155"/>
            </a:xfrm>
            <a:custGeom>
              <a:avLst/>
              <a:gdLst/>
              <a:ahLst/>
              <a:cxnLst/>
              <a:rect r="r" b="b" t="t" l="l"/>
              <a:pathLst>
                <a:path h="118155" w="390599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OneP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962369" y="7097924"/>
            <a:ext cx="3931788" cy="3921958"/>
          </a:xfrm>
          <a:custGeom>
            <a:avLst/>
            <a:gdLst/>
            <a:ahLst/>
            <a:cxnLst/>
            <a:rect r="r" b="b" t="t" l="l"/>
            <a:pathLst>
              <a:path h="3921958" w="393178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7392635">
            <a:off x="-3010073" y="-890757"/>
            <a:ext cx="7315200" cy="3201619"/>
          </a:xfrm>
          <a:custGeom>
            <a:avLst/>
            <a:gdLst/>
            <a:ahLst/>
            <a:cxnLst/>
            <a:rect r="r" b="b" t="t" l="l"/>
            <a:pathLst>
              <a:path h="3201619" w="7315200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5400000">
            <a:off x="12934147" y="2333810"/>
            <a:ext cx="10478330" cy="5810710"/>
          </a:xfrm>
          <a:custGeom>
            <a:avLst/>
            <a:gdLst/>
            <a:ahLst/>
            <a:cxnLst/>
            <a:rect r="r" b="b" t="t" l="l"/>
            <a:pathLst>
              <a:path h="5810710" w="10478330">
                <a:moveTo>
                  <a:pt x="10478330" y="0"/>
                </a:moveTo>
                <a:lnTo>
                  <a:pt x="0" y="0"/>
                </a:lnTo>
                <a:lnTo>
                  <a:pt x="0" y="5810710"/>
                </a:lnTo>
                <a:lnTo>
                  <a:pt x="10478330" y="5810710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809969" y="7250324"/>
            <a:ext cx="3931788" cy="3921958"/>
          </a:xfrm>
          <a:custGeom>
            <a:avLst/>
            <a:gdLst/>
            <a:ahLst/>
            <a:cxnLst/>
            <a:rect r="r" b="b" t="t" l="l"/>
            <a:pathLst>
              <a:path h="3921958" w="393178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408458" y="710052"/>
            <a:ext cx="20591987" cy="12020572"/>
          </a:xfrm>
          <a:custGeom>
            <a:avLst/>
            <a:gdLst/>
            <a:ahLst/>
            <a:cxnLst/>
            <a:rect r="r" b="b" t="t" l="l"/>
            <a:pathLst>
              <a:path h="12020572" w="20591987">
                <a:moveTo>
                  <a:pt x="0" y="0"/>
                </a:moveTo>
                <a:lnTo>
                  <a:pt x="20591986" y="0"/>
                </a:lnTo>
                <a:lnTo>
                  <a:pt x="20591986" y="12020573"/>
                </a:lnTo>
                <a:lnTo>
                  <a:pt x="0" y="120205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7392635">
            <a:off x="-2857673" y="-738357"/>
            <a:ext cx="7315200" cy="3201619"/>
          </a:xfrm>
          <a:custGeom>
            <a:avLst/>
            <a:gdLst/>
            <a:ahLst/>
            <a:cxnLst/>
            <a:rect r="r" b="b" t="t" l="l"/>
            <a:pathLst>
              <a:path h="3201619" w="7315200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-5400000">
            <a:off x="13201235" y="2390545"/>
            <a:ext cx="10478330" cy="5810710"/>
          </a:xfrm>
          <a:custGeom>
            <a:avLst/>
            <a:gdLst/>
            <a:ahLst/>
            <a:cxnLst/>
            <a:rect r="r" b="b" t="t" l="l"/>
            <a:pathLst>
              <a:path h="5810710" w="10478330">
                <a:moveTo>
                  <a:pt x="10478330" y="0"/>
                </a:moveTo>
                <a:lnTo>
                  <a:pt x="0" y="0"/>
                </a:lnTo>
                <a:lnTo>
                  <a:pt x="0" y="5810710"/>
                </a:lnTo>
                <a:lnTo>
                  <a:pt x="10478330" y="5810710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2" id="12"/>
          <p:cNvGraphicFramePr>
            <a:graphicFrameLocks noGrp="true"/>
          </p:cNvGraphicFramePr>
          <p:nvPr/>
        </p:nvGraphicFramePr>
        <p:xfrm>
          <a:off x="1028700" y="2448553"/>
          <a:ext cx="16025323" cy="6610350"/>
        </p:xfrm>
        <a:graphic>
          <a:graphicData uri="http://schemas.openxmlformats.org/drawingml/2006/table">
            <a:tbl>
              <a:tblPr/>
              <a:tblGrid>
                <a:gridCol w="7741129"/>
                <a:gridCol w="8284194"/>
              </a:tblGrid>
              <a:tr h="13220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b="true" sz="4200">
                          <a:solidFill>
                            <a:srgbClr val="05014A"/>
                          </a:solidFill>
                          <a:latin typeface="Helvetica Now Bold"/>
                          <a:ea typeface="Helvetica Now Bold"/>
                          <a:cs typeface="Helvetica Now Bold"/>
                          <a:sym typeface="Helvetica Now Bold"/>
                        </a:rPr>
                        <a:t>BASIC MP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b="true" sz="4200">
                          <a:solidFill>
                            <a:srgbClr val="05014A"/>
                          </a:solidFill>
                          <a:latin typeface="Helvetica Now Bold"/>
                          <a:ea typeface="Helvetica Now Bold"/>
                          <a:cs typeface="Helvetica Now Bold"/>
                          <a:sym typeface="Helvetica Now Bold"/>
                        </a:rPr>
                        <a:t>2,422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20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b="true" sz="4200">
                          <a:solidFill>
                            <a:srgbClr val="05014A"/>
                          </a:solidFill>
                          <a:latin typeface="Helvetica Now Bold"/>
                          <a:ea typeface="Helvetica Now Bold"/>
                          <a:cs typeface="Helvetica Now Bold"/>
                          <a:sym typeface="Helvetica Now Bold"/>
                        </a:rPr>
                        <a:t>DEPENDENTS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b="true" sz="4200">
                          <a:solidFill>
                            <a:srgbClr val="05014A"/>
                          </a:solidFill>
                          <a:latin typeface="Helvetica Now Bold"/>
                          <a:ea typeface="Helvetica Now Bold"/>
                          <a:cs typeface="Helvetica Now Bold"/>
                          <a:sym typeface="Helvetica Now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20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b="true" sz="4200">
                          <a:solidFill>
                            <a:srgbClr val="05014A"/>
                          </a:solidFill>
                          <a:latin typeface="Helvetica Now Bold"/>
                          <a:ea typeface="Helvetica Now Bold"/>
                          <a:cs typeface="Helvetica Now Bold"/>
                          <a:sym typeface="Helvetica Now Bold"/>
                        </a:rPr>
                        <a:t>OUTSTANDING BALANCE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b="true" sz="4200">
                          <a:solidFill>
                            <a:srgbClr val="05014A"/>
                          </a:solidFill>
                          <a:latin typeface="Helvetica Now Bold"/>
                          <a:ea typeface="Helvetica Now Bold"/>
                          <a:cs typeface="Helvetica Now Bold"/>
                          <a:sym typeface="Helvetica Now Bold"/>
                        </a:rPr>
                        <a:t>20,393.33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20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b="true" sz="4200">
                          <a:solidFill>
                            <a:srgbClr val="05014A"/>
                          </a:solidFill>
                          <a:latin typeface="Helvetica Now Bold"/>
                          <a:ea typeface="Helvetica Now Bold"/>
                          <a:cs typeface="Helvetica Now Bold"/>
                          <a:sym typeface="Helvetica Now Bold"/>
                        </a:rPr>
                        <a:t>TOTAL MP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b="true" sz="4200">
                          <a:solidFill>
                            <a:srgbClr val="05014A"/>
                          </a:solidFill>
                          <a:latin typeface="Helvetica Now Bold"/>
                          <a:ea typeface="Helvetica Now Bold"/>
                          <a:cs typeface="Helvetica Now Bold"/>
                          <a:sym typeface="Helvetica Now Bold"/>
                        </a:rPr>
                        <a:t>3640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20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b="true" sz="4200">
                          <a:solidFill>
                            <a:srgbClr val="05014A"/>
                          </a:solidFill>
                          <a:latin typeface="Helvetica Now Bold"/>
                          <a:ea typeface="Helvetica Now Bold"/>
                          <a:cs typeface="Helvetica Now Bold"/>
                          <a:sym typeface="Helvetica Now Bold"/>
                        </a:rPr>
                        <a:t>AMP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b="true" sz="4200">
                          <a:solidFill>
                            <a:srgbClr val="05014A"/>
                          </a:solidFill>
                          <a:latin typeface="Helvetica Now Bold"/>
                          <a:ea typeface="Helvetica Now Bold"/>
                          <a:cs typeface="Helvetica Now Bold"/>
                          <a:sym typeface="Helvetica Now Bold"/>
                        </a:rPr>
                        <a:t>3400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3" id="13"/>
          <p:cNvSpPr txBox="true"/>
          <p:nvPr/>
        </p:nvSpPr>
        <p:spPr>
          <a:xfrm rot="0">
            <a:off x="3782999" y="1200928"/>
            <a:ext cx="11752046" cy="848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6"/>
              </a:lnSpc>
            </a:pPr>
            <a:r>
              <a:rPr lang="en-US" b="true" sz="9782">
                <a:solidFill>
                  <a:srgbClr val="418CE3"/>
                </a:solidFill>
                <a:latin typeface="Oswald Bold"/>
                <a:ea typeface="Oswald Bold"/>
                <a:cs typeface="Oswald Bold"/>
                <a:sym typeface="Oswald Bold"/>
              </a:rPr>
              <a:t>WITH DEPENDENTS</a:t>
            </a:r>
          </a:p>
        </p:txBody>
      </p:sp>
    </p:spTree>
  </p:cSld>
  <p:clrMapOvr>
    <a:masterClrMapping/>
  </p:clrMapOvr>
  <p:transition spd="fast">
    <p:wipe dir="r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0599" cy="118155"/>
            </a:xfrm>
            <a:custGeom>
              <a:avLst/>
              <a:gdLst/>
              <a:ahLst/>
              <a:cxnLst/>
              <a:rect r="r" b="b" t="t" l="l"/>
              <a:pathLst>
                <a:path h="118155" w="390599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OneP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962369" y="7097924"/>
            <a:ext cx="3931788" cy="3921958"/>
          </a:xfrm>
          <a:custGeom>
            <a:avLst/>
            <a:gdLst/>
            <a:ahLst/>
            <a:cxnLst/>
            <a:rect r="r" b="b" t="t" l="l"/>
            <a:pathLst>
              <a:path h="3921958" w="393178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7392635">
            <a:off x="-3010073" y="-890757"/>
            <a:ext cx="7315200" cy="3201619"/>
          </a:xfrm>
          <a:custGeom>
            <a:avLst/>
            <a:gdLst/>
            <a:ahLst/>
            <a:cxnLst/>
            <a:rect r="r" b="b" t="t" l="l"/>
            <a:pathLst>
              <a:path h="3201619" w="7315200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5400000">
            <a:off x="12934147" y="2333810"/>
            <a:ext cx="10478330" cy="5810710"/>
          </a:xfrm>
          <a:custGeom>
            <a:avLst/>
            <a:gdLst/>
            <a:ahLst/>
            <a:cxnLst/>
            <a:rect r="r" b="b" t="t" l="l"/>
            <a:pathLst>
              <a:path h="5810710" w="10478330">
                <a:moveTo>
                  <a:pt x="10478330" y="0"/>
                </a:moveTo>
                <a:lnTo>
                  <a:pt x="0" y="0"/>
                </a:lnTo>
                <a:lnTo>
                  <a:pt x="0" y="5810710"/>
                </a:lnTo>
                <a:lnTo>
                  <a:pt x="10478330" y="5810710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809969" y="7250324"/>
            <a:ext cx="3931788" cy="3921958"/>
          </a:xfrm>
          <a:custGeom>
            <a:avLst/>
            <a:gdLst/>
            <a:ahLst/>
            <a:cxnLst/>
            <a:rect r="r" b="b" t="t" l="l"/>
            <a:pathLst>
              <a:path h="3921958" w="393178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7392635">
            <a:off x="-2857673" y="-738357"/>
            <a:ext cx="7315200" cy="3201619"/>
          </a:xfrm>
          <a:custGeom>
            <a:avLst/>
            <a:gdLst/>
            <a:ahLst/>
            <a:cxnLst/>
            <a:rect r="r" b="b" t="t" l="l"/>
            <a:pathLst>
              <a:path h="3201619" w="7315200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5400000">
            <a:off x="13201235" y="2390545"/>
            <a:ext cx="10478330" cy="5810710"/>
          </a:xfrm>
          <a:custGeom>
            <a:avLst/>
            <a:gdLst/>
            <a:ahLst/>
            <a:cxnLst/>
            <a:rect r="r" b="b" t="t" l="l"/>
            <a:pathLst>
              <a:path h="5810710" w="10478330">
                <a:moveTo>
                  <a:pt x="10478330" y="0"/>
                </a:moveTo>
                <a:lnTo>
                  <a:pt x="0" y="0"/>
                </a:lnTo>
                <a:lnTo>
                  <a:pt x="0" y="5810710"/>
                </a:lnTo>
                <a:lnTo>
                  <a:pt x="10478330" y="5810710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448045" y="1028700"/>
            <a:ext cx="20591987" cy="12020572"/>
          </a:xfrm>
          <a:custGeom>
            <a:avLst/>
            <a:gdLst/>
            <a:ahLst/>
            <a:cxnLst/>
            <a:rect r="r" b="b" t="t" l="l"/>
            <a:pathLst>
              <a:path h="12020572" w="20591987">
                <a:moveTo>
                  <a:pt x="0" y="0"/>
                </a:moveTo>
                <a:lnTo>
                  <a:pt x="20591987" y="0"/>
                </a:lnTo>
                <a:lnTo>
                  <a:pt x="20591987" y="12020572"/>
                </a:lnTo>
                <a:lnTo>
                  <a:pt x="0" y="120205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267977" y="563003"/>
            <a:ext cx="11752046" cy="870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2"/>
              </a:lnSpc>
            </a:pPr>
            <a:r>
              <a:rPr lang="en-US" b="true" sz="10082">
                <a:solidFill>
                  <a:srgbClr val="418CE3"/>
                </a:solidFill>
                <a:latin typeface="Oswald Bold"/>
                <a:ea typeface="Oswald Bold"/>
                <a:cs typeface="Oswald Bold"/>
                <a:sym typeface="Oswald Bold"/>
              </a:rPr>
              <a:t>COMPUTATION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423634" y="2823125"/>
            <a:ext cx="10905530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05014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= 1,700 * 12 = 20,400 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80801" y="5452832"/>
            <a:ext cx="13187157" cy="1360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05"/>
              </a:lnSpc>
              <a:spcBef>
                <a:spcPct val="0"/>
              </a:spcBef>
            </a:pPr>
            <a:r>
              <a:rPr lang="en-US" b="true" sz="7932">
                <a:solidFill>
                  <a:srgbClr val="05014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= 20,400 * 5% = 1,020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99927" y="8450891"/>
            <a:ext cx="17638497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05014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= 20,400 * 5.5% =  19,380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4085" y="1439189"/>
            <a:ext cx="10909505" cy="1441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b="true" sz="8499">
                <a:solidFill>
                  <a:srgbClr val="418CE3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LOAN AMOUNT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08543" y="4163782"/>
            <a:ext cx="2027605" cy="1441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b="true" sz="8499">
                <a:solidFill>
                  <a:srgbClr val="418CE3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CLI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08543" y="6756298"/>
            <a:ext cx="6168009" cy="1441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b="true" sz="8499">
                <a:solidFill>
                  <a:srgbClr val="418CE3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CASH OUT </a:t>
            </a:r>
          </a:p>
        </p:txBody>
      </p:sp>
    </p:spTree>
  </p:cSld>
  <p:clrMapOvr>
    <a:masterClrMapping/>
  </p:clrMapOvr>
  <p:transition spd="fast">
    <p:wipe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DAGoauSDPiM</dc:identifier>
  <dcterms:modified xsi:type="dcterms:W3CDTF">2011-08-01T06:04:30Z</dcterms:modified>
  <cp:revision>1</cp:revision>
  <dc:title>Your paragraph text</dc:title>
</cp:coreProperties>
</file>